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432" r:id="rId2"/>
    <p:sldId id="447" r:id="rId3"/>
    <p:sldId id="504" r:id="rId4"/>
    <p:sldId id="505" r:id="rId5"/>
    <p:sldId id="448" r:id="rId6"/>
    <p:sldId id="449" r:id="rId7"/>
    <p:sldId id="506" r:id="rId8"/>
    <p:sldId id="507" r:id="rId9"/>
    <p:sldId id="521" r:id="rId10"/>
    <p:sldId id="525" r:id="rId11"/>
    <p:sldId id="522" r:id="rId12"/>
    <p:sldId id="510" r:id="rId13"/>
    <p:sldId id="511" r:id="rId14"/>
    <p:sldId id="514" r:id="rId15"/>
    <p:sldId id="528" r:id="rId16"/>
    <p:sldId id="529" r:id="rId17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ITG" initials="I" lastIdx="1" clrIdx="0">
    <p:extLst>
      <p:ext uri="{19B8F6BF-5375-455C-9EA6-DF929625EA0E}">
        <p15:presenceInfo xmlns:p15="http://schemas.microsoft.com/office/powerpoint/2012/main" userId="IIT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278" autoAdjust="0"/>
    <p:restoredTop sz="89606" autoAdjust="0"/>
  </p:normalViewPr>
  <p:slideViewPr>
    <p:cSldViewPr>
      <p:cViewPr>
        <p:scale>
          <a:sx n="100" d="100"/>
          <a:sy n="100" d="100"/>
        </p:scale>
        <p:origin x="576" y="-30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81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l">
              <a:defRPr sz="1200"/>
            </a:lvl1pPr>
          </a:lstStyle>
          <a:p>
            <a:r>
              <a:rPr lang="en-US" smtClean="0"/>
              <a:t>ME 111 Lecture 6 Orthographic Projections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r">
              <a:defRPr sz="1200"/>
            </a:lvl1pPr>
          </a:lstStyle>
          <a:p>
            <a:fld id="{1B5213D5-8ECA-4D63-B4E7-1E5F0FD642AC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l">
              <a:defRPr sz="1200"/>
            </a:lvl1pPr>
          </a:lstStyle>
          <a:p>
            <a:r>
              <a:rPr lang="en-US" smtClean="0"/>
              <a:t>S.Senthilvelan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r">
              <a:defRPr sz="1200"/>
            </a:lvl1pPr>
          </a:lstStyle>
          <a:p>
            <a:fld id="{5C41743E-5056-4815-B4C8-F74850D9AB4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529601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l">
              <a:defRPr sz="1200"/>
            </a:lvl1pPr>
          </a:lstStyle>
          <a:p>
            <a:r>
              <a:rPr lang="en-US" smtClean="0"/>
              <a:t>ME 111 Lecture 6 Orthographic Projections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/>
          <a:lstStyle>
            <a:lvl1pPr algn="r">
              <a:defRPr sz="1200"/>
            </a:lvl1pPr>
          </a:lstStyle>
          <a:p>
            <a:fld id="{E63B3078-62A4-4CB0-BC82-995C6DDEBCFF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3" tIns="48327" rIns="96653" bIns="4832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53" tIns="48327" rIns="96653" bIns="4832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l">
              <a:defRPr sz="1200"/>
            </a:lvl1pPr>
          </a:lstStyle>
          <a:p>
            <a:r>
              <a:rPr lang="en-US" smtClean="0"/>
              <a:t>S.Senthilvelan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53" tIns="48327" rIns="96653" bIns="48327" rtlCol="0" anchor="b"/>
          <a:lstStyle>
            <a:lvl1pPr algn="r">
              <a:defRPr sz="1200"/>
            </a:lvl1pPr>
          </a:lstStyle>
          <a:p>
            <a:fld id="{0CEB8F9F-C610-4718-91BB-2A64C8E5968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750820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4036" name="Header Placeholder 3"/>
          <p:cNvSpPr>
            <a:spLocks noGrp="1"/>
          </p:cNvSpPr>
          <p:nvPr>
            <p:ph type="hdr" sz="quarter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mtClean="0"/>
              <a:t>ME 111 Lecture 6 Orthographic Projections</a:t>
            </a:r>
          </a:p>
        </p:txBody>
      </p:sp>
      <p:sp>
        <p:nvSpPr>
          <p:cNvPr id="44037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mtClean="0"/>
              <a:t>S.Senthilvelan</a:t>
            </a:r>
          </a:p>
        </p:txBody>
      </p:sp>
      <p:sp>
        <p:nvSpPr>
          <p:cNvPr id="44038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DE0666F-4146-446F-8641-30BBC4B02D0A}" type="slidenum">
              <a:rPr lang="en-US" altLang="en-US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4984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46084" name="Header Placeholder 3"/>
          <p:cNvSpPr>
            <a:spLocks noGrp="1"/>
          </p:cNvSpPr>
          <p:nvPr>
            <p:ph type="hdr" sz="quarter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mtClean="0"/>
              <a:t>ME 111 Lecture 6 Orthographic Projections</a:t>
            </a:r>
          </a:p>
        </p:txBody>
      </p:sp>
      <p:sp>
        <p:nvSpPr>
          <p:cNvPr id="46085" name="Footer Placeholder 4"/>
          <p:cNvSpPr>
            <a:spLocks noGrp="1"/>
          </p:cNvSpPr>
          <p:nvPr>
            <p:ph type="ftr" sz="quarter" idx="4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mtClean="0"/>
              <a:t>S.Senthilvelan</a:t>
            </a:r>
          </a:p>
        </p:txBody>
      </p:sp>
      <p:sp>
        <p:nvSpPr>
          <p:cNvPr id="46086" name="Slide Number Placeholder 5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1BD32E9-BDFE-40A0-B9A7-0E13F51CF331}" type="slidenum">
              <a:rPr lang="en-US" altLang="en-US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73144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1"/>
            </a:lvl1pPr>
            <a:lvl2pPr>
              <a:defRPr b="0"/>
            </a:lvl2pPr>
            <a:lvl3pPr>
              <a:defRPr b="1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5334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685800"/>
            <a:ext cx="8229600" cy="5943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Garamond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Garamond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Times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Sections of Solids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/>
              <a:t>ME 111</a:t>
            </a:r>
          </a:p>
          <a:p>
            <a:r>
              <a:rPr lang="en-US" b="1" dirty="0" smtClean="0"/>
              <a:t>Engineering Drawing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457200" y="162531"/>
            <a:ext cx="8229600" cy="9144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Garamond" pitchFamily="18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Times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5888" indent="4763">
              <a:buFont typeface="Arial" pitchFamily="34" charset="0"/>
              <a:buNone/>
            </a:pPr>
            <a:r>
              <a:rPr lang="en-US" sz="2000" dirty="0" smtClean="0"/>
              <a:t>A cone of diameter 60 mm and height 60 mm is resting on HP on one of its generators.  A section plane is parallel to HP and 15 mm above HP, cuts the solid removing the top portion. Draw the front view and sectional top view of the solid. </a:t>
            </a:r>
            <a:endParaRPr lang="en-US" sz="2000" dirty="0"/>
          </a:p>
        </p:txBody>
      </p:sp>
      <p:cxnSp>
        <p:nvCxnSpPr>
          <p:cNvPr id="3" name="Straight Connector 2"/>
          <p:cNvCxnSpPr/>
          <p:nvPr/>
        </p:nvCxnSpPr>
        <p:spPr>
          <a:xfrm>
            <a:off x="914400" y="3581400"/>
            <a:ext cx="7315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533400" y="335280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05800" y="335280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95400" y="6324600"/>
            <a:ext cx="2927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Assume cone is resting on HP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524000" y="3810000"/>
            <a:ext cx="1828800" cy="182880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48"/>
          <p:cNvGrpSpPr/>
          <p:nvPr/>
        </p:nvGrpSpPr>
        <p:grpSpPr>
          <a:xfrm>
            <a:off x="1524000" y="3810000"/>
            <a:ext cx="1828800" cy="1828800"/>
            <a:chOff x="1524000" y="3810000"/>
            <a:chExt cx="1828800" cy="1828800"/>
          </a:xfrm>
        </p:grpSpPr>
        <p:cxnSp>
          <p:nvCxnSpPr>
            <p:cNvPr id="9" name="Straight Connector 8"/>
            <p:cNvCxnSpPr>
              <a:stCxn id="7" idx="2"/>
              <a:endCxn id="7" idx="6"/>
            </p:cNvCxnSpPr>
            <p:nvPr/>
          </p:nvCxnSpPr>
          <p:spPr>
            <a:xfrm>
              <a:off x="1524000" y="4724400"/>
              <a:ext cx="18288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stCxn id="7" idx="5"/>
              <a:endCxn id="7" idx="1"/>
            </p:cNvCxnSpPr>
            <p:nvPr/>
          </p:nvCxnSpPr>
          <p:spPr>
            <a:xfrm flipH="1" flipV="1">
              <a:off x="1791822" y="4077821"/>
              <a:ext cx="1293156" cy="12931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stCxn id="7" idx="0"/>
              <a:endCxn id="7" idx="4"/>
            </p:cNvCxnSpPr>
            <p:nvPr/>
          </p:nvCxnSpPr>
          <p:spPr>
            <a:xfrm>
              <a:off x="2438400" y="3810000"/>
              <a:ext cx="0" cy="18288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stCxn id="7" idx="7"/>
              <a:endCxn id="7" idx="3"/>
            </p:cNvCxnSpPr>
            <p:nvPr/>
          </p:nvCxnSpPr>
          <p:spPr>
            <a:xfrm flipH="1">
              <a:off x="1791822" y="4077821"/>
              <a:ext cx="1293156" cy="129315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" name="Group 149"/>
          <p:cNvGrpSpPr/>
          <p:nvPr/>
        </p:nvGrpSpPr>
        <p:grpSpPr>
          <a:xfrm>
            <a:off x="1298514" y="3539067"/>
            <a:ext cx="2359086" cy="2404533"/>
            <a:chOff x="1298514" y="3539067"/>
            <a:chExt cx="2359086" cy="2404533"/>
          </a:xfrm>
        </p:grpSpPr>
        <p:sp>
          <p:nvSpPr>
            <p:cNvPr id="14" name="TextBox 13"/>
            <p:cNvSpPr txBox="1"/>
            <p:nvPr/>
          </p:nvSpPr>
          <p:spPr>
            <a:xfrm>
              <a:off x="1298514" y="4583668"/>
              <a:ext cx="3016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524000" y="526946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286000" y="557426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051114" y="525780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4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355914" y="458366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048000" y="381000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362200" y="353906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7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600200" y="373380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8</a:t>
              </a:r>
              <a:endParaRPr lang="en-US" dirty="0"/>
            </a:p>
          </p:txBody>
        </p:sp>
      </p:grpSp>
      <p:grpSp>
        <p:nvGrpSpPr>
          <p:cNvPr id="22" name="Group 36"/>
          <p:cNvGrpSpPr/>
          <p:nvPr/>
        </p:nvGrpSpPr>
        <p:grpSpPr>
          <a:xfrm>
            <a:off x="1524000" y="3581400"/>
            <a:ext cx="1828800" cy="1793310"/>
            <a:chOff x="1524000" y="3581400"/>
            <a:chExt cx="1828800" cy="1793310"/>
          </a:xfrm>
        </p:grpSpPr>
        <p:cxnSp>
          <p:nvCxnSpPr>
            <p:cNvPr id="23" name="Straight Connector 22"/>
            <p:cNvCxnSpPr/>
            <p:nvPr/>
          </p:nvCxnSpPr>
          <p:spPr>
            <a:xfrm flipV="1">
              <a:off x="1524000" y="3581400"/>
              <a:ext cx="0" cy="118693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3352800" y="3581400"/>
              <a:ext cx="0" cy="118693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flipV="1">
              <a:off x="1779058" y="3592689"/>
              <a:ext cx="0" cy="17526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V="1">
              <a:off x="3096331" y="3591630"/>
              <a:ext cx="0" cy="178308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2438400" y="3581400"/>
              <a:ext cx="0" cy="4572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2479273" y="4454525"/>
            <a:ext cx="336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</a:t>
            </a:r>
            <a:endParaRPr lang="en-US" dirty="0"/>
          </a:p>
        </p:txBody>
      </p:sp>
      <p:grpSp>
        <p:nvGrpSpPr>
          <p:cNvPr id="29" name="Group 155"/>
          <p:cNvGrpSpPr/>
          <p:nvPr/>
        </p:nvGrpSpPr>
        <p:grpSpPr>
          <a:xfrm>
            <a:off x="304800" y="5105400"/>
            <a:ext cx="1295400" cy="445532"/>
            <a:chOff x="304800" y="5105400"/>
            <a:chExt cx="1295400" cy="445532"/>
          </a:xfrm>
        </p:grpSpPr>
        <p:grpSp>
          <p:nvGrpSpPr>
            <p:cNvPr id="30" name="Group 74"/>
            <p:cNvGrpSpPr/>
            <p:nvPr/>
          </p:nvGrpSpPr>
          <p:grpSpPr>
            <a:xfrm>
              <a:off x="304800" y="5105400"/>
              <a:ext cx="1295400" cy="381000"/>
              <a:chOff x="304800" y="5105400"/>
              <a:chExt cx="1295400" cy="381000"/>
            </a:xfrm>
          </p:grpSpPr>
          <p:cxnSp>
            <p:nvCxnSpPr>
              <p:cNvPr id="32" name="Straight Connector 31"/>
              <p:cNvCxnSpPr/>
              <p:nvPr/>
            </p:nvCxnSpPr>
            <p:spPr>
              <a:xfrm>
                <a:off x="304800" y="5486400"/>
                <a:ext cx="609600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/>
              <p:cNvCxnSpPr/>
              <p:nvPr/>
            </p:nvCxnSpPr>
            <p:spPr>
              <a:xfrm flipV="1">
                <a:off x="914400" y="5105400"/>
                <a:ext cx="685800" cy="38100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/>
            <p:cNvSpPr txBox="1"/>
            <p:nvPr/>
          </p:nvSpPr>
          <p:spPr>
            <a:xfrm>
              <a:off x="304800" y="5181600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dirty="0" smtClean="0"/>
                <a:t>Φ</a:t>
              </a:r>
              <a:r>
                <a:rPr lang="en-US" dirty="0" smtClean="0"/>
                <a:t>60</a:t>
              </a:r>
              <a:endParaRPr lang="en-US" dirty="0"/>
            </a:p>
          </p:txBody>
        </p:sp>
      </p:grpSp>
      <p:grpSp>
        <p:nvGrpSpPr>
          <p:cNvPr id="34" name="Group 154"/>
          <p:cNvGrpSpPr/>
          <p:nvPr/>
        </p:nvGrpSpPr>
        <p:grpSpPr>
          <a:xfrm>
            <a:off x="800496" y="1752600"/>
            <a:ext cx="1714104" cy="1828800"/>
            <a:chOff x="800496" y="1752600"/>
            <a:chExt cx="1714104" cy="1828800"/>
          </a:xfrm>
        </p:grpSpPr>
        <p:cxnSp>
          <p:nvCxnSpPr>
            <p:cNvPr id="35" name="Straight Connector 34"/>
            <p:cNvCxnSpPr/>
            <p:nvPr/>
          </p:nvCxnSpPr>
          <p:spPr>
            <a:xfrm flipH="1">
              <a:off x="838200" y="1752600"/>
              <a:ext cx="16764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1143000" y="1752600"/>
              <a:ext cx="0" cy="182880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800496" y="2438400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60</a:t>
              </a:r>
              <a:endParaRPr lang="en-US" dirty="0"/>
            </a:p>
          </p:txBody>
        </p:sp>
      </p:grpSp>
      <p:grpSp>
        <p:nvGrpSpPr>
          <p:cNvPr id="38" name="Group 83"/>
          <p:cNvGrpSpPr/>
          <p:nvPr/>
        </p:nvGrpSpPr>
        <p:grpSpPr>
          <a:xfrm>
            <a:off x="1295400" y="1447800"/>
            <a:ext cx="2340594" cy="2209800"/>
            <a:chOff x="1295400" y="1447800"/>
            <a:chExt cx="2340594" cy="2209800"/>
          </a:xfrm>
        </p:grpSpPr>
        <p:grpSp>
          <p:nvGrpSpPr>
            <p:cNvPr id="39" name="Group 65"/>
            <p:cNvGrpSpPr/>
            <p:nvPr/>
          </p:nvGrpSpPr>
          <p:grpSpPr>
            <a:xfrm>
              <a:off x="1295400" y="1721556"/>
              <a:ext cx="2340594" cy="1936044"/>
              <a:chOff x="1295400" y="1721556"/>
              <a:chExt cx="2340594" cy="1936044"/>
            </a:xfrm>
          </p:grpSpPr>
          <p:grpSp>
            <p:nvGrpSpPr>
              <p:cNvPr id="41" name="Group 55"/>
              <p:cNvGrpSpPr/>
              <p:nvPr/>
            </p:nvGrpSpPr>
            <p:grpSpPr>
              <a:xfrm>
                <a:off x="1524000" y="1721556"/>
                <a:ext cx="1828800" cy="1862667"/>
                <a:chOff x="1524000" y="1721556"/>
                <a:chExt cx="1828800" cy="1862667"/>
              </a:xfrm>
            </p:grpSpPr>
            <p:grpSp>
              <p:nvGrpSpPr>
                <p:cNvPr id="47" name="Group 52"/>
                <p:cNvGrpSpPr/>
                <p:nvPr/>
              </p:nvGrpSpPr>
              <p:grpSpPr>
                <a:xfrm>
                  <a:off x="1524000" y="1721556"/>
                  <a:ext cx="1828800" cy="1862667"/>
                  <a:chOff x="1524000" y="1721556"/>
                  <a:chExt cx="1828800" cy="1862667"/>
                </a:xfrm>
              </p:grpSpPr>
              <p:cxnSp>
                <p:nvCxnSpPr>
                  <p:cNvPr id="49" name="Straight Connector 48"/>
                  <p:cNvCxnSpPr/>
                  <p:nvPr/>
                </p:nvCxnSpPr>
                <p:spPr>
                  <a:xfrm flipV="1">
                    <a:off x="2438400" y="1721556"/>
                    <a:ext cx="1557" cy="1862667"/>
                  </a:xfrm>
                  <a:prstGeom prst="line">
                    <a:avLst/>
                  </a:prstGeom>
                  <a:ln>
                    <a:prstDash val="lgDashDot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Straight Connector 49"/>
                  <p:cNvCxnSpPr/>
                  <p:nvPr/>
                </p:nvCxnSpPr>
                <p:spPr>
                  <a:xfrm flipV="1">
                    <a:off x="1524000" y="1752600"/>
                    <a:ext cx="914400" cy="18288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1" name="Straight Connector 50"/>
                  <p:cNvCxnSpPr/>
                  <p:nvPr/>
                </p:nvCxnSpPr>
                <p:spPr>
                  <a:xfrm>
                    <a:off x="2438400" y="1752600"/>
                    <a:ext cx="914400" cy="18288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" name="Straight Connector 51"/>
                  <p:cNvCxnSpPr/>
                  <p:nvPr/>
                </p:nvCxnSpPr>
                <p:spPr>
                  <a:xfrm flipV="1">
                    <a:off x="1752600" y="1752600"/>
                    <a:ext cx="685800" cy="18288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" name="Straight Connector 52"/>
                  <p:cNvCxnSpPr/>
                  <p:nvPr/>
                </p:nvCxnSpPr>
                <p:spPr>
                  <a:xfrm flipH="1" flipV="1">
                    <a:off x="2438400" y="1752600"/>
                    <a:ext cx="685800" cy="18288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1524000" y="3581400"/>
                  <a:ext cx="1828800" cy="0"/>
                </a:xfrm>
                <a:prstGeom prst="line">
                  <a:avLst/>
                </a:prstGeom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2" name="TextBox 41"/>
              <p:cNvSpPr txBox="1"/>
              <p:nvPr/>
            </p:nvSpPr>
            <p:spPr>
              <a:xfrm>
                <a:off x="1295400" y="3288268"/>
                <a:ext cx="3593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1’</a:t>
                </a:r>
                <a:endParaRPr lang="en-US" dirty="0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1524000" y="3288268"/>
                <a:ext cx="6224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2’, 8’</a:t>
                </a:r>
                <a:endParaRPr lang="en-US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2196986" y="3288268"/>
                <a:ext cx="6224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3’, 7’</a:t>
                </a:r>
                <a:endParaRPr lang="en-US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2743200" y="3288268"/>
                <a:ext cx="6224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4’, 6’</a:t>
                </a:r>
                <a:endParaRPr lang="en-US" dirty="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3276600" y="3276600"/>
                <a:ext cx="3593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5’</a:t>
                </a:r>
                <a:endParaRPr lang="en-US" dirty="0"/>
              </a:p>
            </p:txBody>
          </p:sp>
        </p:grpSp>
        <p:sp>
          <p:nvSpPr>
            <p:cNvPr id="40" name="TextBox 39"/>
            <p:cNvSpPr txBox="1"/>
            <p:nvPr/>
          </p:nvSpPr>
          <p:spPr>
            <a:xfrm>
              <a:off x="2286000" y="1447800"/>
              <a:ext cx="3960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O’</a:t>
              </a:r>
              <a:endParaRPr lang="en-US" dirty="0"/>
            </a:p>
          </p:txBody>
        </p:sp>
      </p:grpSp>
      <p:grpSp>
        <p:nvGrpSpPr>
          <p:cNvPr id="54" name="Group 84"/>
          <p:cNvGrpSpPr/>
          <p:nvPr/>
        </p:nvGrpSpPr>
        <p:grpSpPr>
          <a:xfrm rot="6982891">
            <a:off x="4939855" y="2133600"/>
            <a:ext cx="2340594" cy="2209800"/>
            <a:chOff x="1295400" y="1447800"/>
            <a:chExt cx="2340594" cy="2209800"/>
          </a:xfrm>
        </p:grpSpPr>
        <p:grpSp>
          <p:nvGrpSpPr>
            <p:cNvPr id="55" name="Group 65"/>
            <p:cNvGrpSpPr/>
            <p:nvPr/>
          </p:nvGrpSpPr>
          <p:grpSpPr>
            <a:xfrm>
              <a:off x="1295400" y="1721556"/>
              <a:ext cx="2340594" cy="1936044"/>
              <a:chOff x="1295400" y="1721556"/>
              <a:chExt cx="2340594" cy="1936044"/>
            </a:xfrm>
          </p:grpSpPr>
          <p:grpSp>
            <p:nvGrpSpPr>
              <p:cNvPr id="57" name="Group 55"/>
              <p:cNvGrpSpPr/>
              <p:nvPr/>
            </p:nvGrpSpPr>
            <p:grpSpPr>
              <a:xfrm>
                <a:off x="1524000" y="1721556"/>
                <a:ext cx="1828800" cy="1862667"/>
                <a:chOff x="1524000" y="1721556"/>
                <a:chExt cx="1828800" cy="1862667"/>
              </a:xfrm>
            </p:grpSpPr>
            <p:grpSp>
              <p:nvGrpSpPr>
                <p:cNvPr id="63" name="Group 52"/>
                <p:cNvGrpSpPr/>
                <p:nvPr/>
              </p:nvGrpSpPr>
              <p:grpSpPr>
                <a:xfrm>
                  <a:off x="1524000" y="1721556"/>
                  <a:ext cx="1828800" cy="1862667"/>
                  <a:chOff x="1524000" y="1721556"/>
                  <a:chExt cx="1828800" cy="1862667"/>
                </a:xfrm>
              </p:grpSpPr>
              <p:cxnSp>
                <p:nvCxnSpPr>
                  <p:cNvPr id="65" name="Straight Connector 64"/>
                  <p:cNvCxnSpPr/>
                  <p:nvPr/>
                </p:nvCxnSpPr>
                <p:spPr>
                  <a:xfrm flipV="1">
                    <a:off x="2438400" y="1721556"/>
                    <a:ext cx="1557" cy="1862667"/>
                  </a:xfrm>
                  <a:prstGeom prst="line">
                    <a:avLst/>
                  </a:prstGeom>
                  <a:ln>
                    <a:prstDash val="lgDashDot"/>
                  </a:ln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Straight Connector 65"/>
                  <p:cNvCxnSpPr/>
                  <p:nvPr/>
                </p:nvCxnSpPr>
                <p:spPr>
                  <a:xfrm flipV="1">
                    <a:off x="1524000" y="1752600"/>
                    <a:ext cx="914400" cy="182880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7" name="Straight Connector 66"/>
                  <p:cNvCxnSpPr/>
                  <p:nvPr/>
                </p:nvCxnSpPr>
                <p:spPr>
                  <a:xfrm>
                    <a:off x="2438400" y="1752600"/>
                    <a:ext cx="914400" cy="1828800"/>
                  </a:xfrm>
                  <a:prstGeom prst="line">
                    <a:avLst/>
                  </a:prstGeom>
                  <a:ln w="12700"/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8" name="Straight Connector 67"/>
                  <p:cNvCxnSpPr/>
                  <p:nvPr/>
                </p:nvCxnSpPr>
                <p:spPr>
                  <a:xfrm flipV="1">
                    <a:off x="1752600" y="1752600"/>
                    <a:ext cx="685800" cy="18288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Straight Connector 68"/>
                  <p:cNvCxnSpPr/>
                  <p:nvPr/>
                </p:nvCxnSpPr>
                <p:spPr>
                  <a:xfrm flipH="1" flipV="1">
                    <a:off x="2438400" y="1752600"/>
                    <a:ext cx="685800" cy="182880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64" name="Straight Connector 63"/>
                <p:cNvCxnSpPr/>
                <p:nvPr/>
              </p:nvCxnSpPr>
              <p:spPr>
                <a:xfrm>
                  <a:off x="1524000" y="3581400"/>
                  <a:ext cx="182880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8" name="TextBox 57"/>
              <p:cNvSpPr txBox="1"/>
              <p:nvPr/>
            </p:nvSpPr>
            <p:spPr>
              <a:xfrm>
                <a:off x="1295400" y="3288268"/>
                <a:ext cx="3593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1’</a:t>
                </a:r>
                <a:endParaRPr lang="en-US" dirty="0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1524000" y="3288268"/>
                <a:ext cx="6224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2’, 8’</a:t>
                </a:r>
                <a:endParaRPr lang="en-US" dirty="0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174613" y="3225642"/>
                <a:ext cx="6224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3’, 7’</a:t>
                </a:r>
                <a:endParaRPr lang="en-US" dirty="0"/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2743200" y="3288268"/>
                <a:ext cx="62241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4’, 6’</a:t>
                </a:r>
                <a:endParaRPr lang="en-US" dirty="0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3276600" y="3276600"/>
                <a:ext cx="3593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5’</a:t>
                </a:r>
                <a:endParaRPr lang="en-US" dirty="0"/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2286000" y="1447800"/>
              <a:ext cx="3960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O’</a:t>
              </a:r>
              <a:endParaRPr lang="en-US" dirty="0"/>
            </a:p>
          </p:txBody>
        </p:sp>
      </p:grpSp>
      <p:sp>
        <p:nvSpPr>
          <p:cNvPr id="70" name="TextBox 69"/>
          <p:cNvSpPr txBox="1"/>
          <p:nvPr/>
        </p:nvSpPr>
        <p:spPr>
          <a:xfrm>
            <a:off x="5238373" y="6260068"/>
            <a:ext cx="253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Tilt cone about its corner</a:t>
            </a:r>
            <a:endParaRPr lang="en-US" dirty="0"/>
          </a:p>
        </p:txBody>
      </p:sp>
      <p:grpSp>
        <p:nvGrpSpPr>
          <p:cNvPr id="71" name="Group 112"/>
          <p:cNvGrpSpPr/>
          <p:nvPr/>
        </p:nvGrpSpPr>
        <p:grpSpPr>
          <a:xfrm>
            <a:off x="4800600" y="1940715"/>
            <a:ext cx="2035438" cy="3897580"/>
            <a:chOff x="4800600" y="1940715"/>
            <a:chExt cx="2035438" cy="389758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4800600" y="3581400"/>
              <a:ext cx="0" cy="12954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4902905" y="3362430"/>
              <a:ext cx="0" cy="2211459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5200648" y="2756507"/>
              <a:ext cx="3961" cy="3081788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 flipH="1">
              <a:off x="5486400" y="2143124"/>
              <a:ext cx="0" cy="326707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>
              <a:off x="5610228" y="1940715"/>
              <a:ext cx="0" cy="30480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6836038" y="3567288"/>
              <a:ext cx="0" cy="129540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8" name="Group 150"/>
          <p:cNvGrpSpPr/>
          <p:nvPr/>
        </p:nvGrpSpPr>
        <p:grpSpPr>
          <a:xfrm>
            <a:off x="1762125" y="3810000"/>
            <a:ext cx="3733800" cy="1828800"/>
            <a:chOff x="1762125" y="3810000"/>
            <a:chExt cx="3733800" cy="1828800"/>
          </a:xfrm>
        </p:grpSpPr>
        <p:cxnSp>
          <p:nvCxnSpPr>
            <p:cNvPr id="79" name="Straight Connector 78"/>
            <p:cNvCxnSpPr/>
            <p:nvPr/>
          </p:nvCxnSpPr>
          <p:spPr>
            <a:xfrm>
              <a:off x="2438400" y="3810000"/>
              <a:ext cx="28194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>
              <a:off x="2438400" y="5638800"/>
              <a:ext cx="28194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3352800" y="4724400"/>
              <a:ext cx="18288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1762125" y="4083050"/>
              <a:ext cx="37338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>
              <a:off x="1762125" y="5372100"/>
              <a:ext cx="37338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4" name="Group 151"/>
          <p:cNvGrpSpPr/>
          <p:nvPr/>
        </p:nvGrpSpPr>
        <p:grpSpPr>
          <a:xfrm>
            <a:off x="4800600" y="3810000"/>
            <a:ext cx="2057400" cy="1840089"/>
            <a:chOff x="4800600" y="3810000"/>
            <a:chExt cx="2057400" cy="1840089"/>
          </a:xfrm>
        </p:grpSpPr>
        <p:grpSp>
          <p:nvGrpSpPr>
            <p:cNvPr id="85" name="Group 135"/>
            <p:cNvGrpSpPr/>
            <p:nvPr/>
          </p:nvGrpSpPr>
          <p:grpSpPr>
            <a:xfrm>
              <a:off x="4800600" y="3810000"/>
              <a:ext cx="2057400" cy="1840089"/>
              <a:chOff x="4800600" y="3810000"/>
              <a:chExt cx="2057400" cy="1840089"/>
            </a:xfrm>
          </p:grpSpPr>
          <p:sp>
            <p:nvSpPr>
              <p:cNvPr id="87" name="Oval 86"/>
              <p:cNvSpPr/>
              <p:nvPr/>
            </p:nvSpPr>
            <p:spPr>
              <a:xfrm>
                <a:off x="4800600" y="3821289"/>
                <a:ext cx="822960" cy="1828800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8" name="Straight Connector 87"/>
              <p:cNvCxnSpPr>
                <a:stCxn id="87" idx="4"/>
              </p:cNvCxnSpPr>
              <p:nvPr/>
            </p:nvCxnSpPr>
            <p:spPr>
              <a:xfrm flipV="1">
                <a:off x="5212080" y="4724401"/>
                <a:ext cx="1645920" cy="925688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5257800" y="3810000"/>
                <a:ext cx="1600200" cy="914400"/>
              </a:xfrm>
              <a:prstGeom prst="line">
                <a:avLst/>
              </a:prstGeom>
              <a:ln w="952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86" name="Straight Connector 85"/>
            <p:cNvCxnSpPr/>
            <p:nvPr/>
          </p:nvCxnSpPr>
          <p:spPr>
            <a:xfrm>
              <a:off x="5181600" y="4724400"/>
              <a:ext cx="1676400" cy="0"/>
            </a:xfrm>
            <a:prstGeom prst="line">
              <a:avLst/>
            </a:prstGeom>
            <a:ln w="12700">
              <a:prstDash val="lgDashDot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90" name="Straight Arrow Connector 89"/>
          <p:cNvCxnSpPr/>
          <p:nvPr/>
        </p:nvCxnSpPr>
        <p:spPr>
          <a:xfrm>
            <a:off x="5410200" y="1447800"/>
            <a:ext cx="0" cy="53340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91" name="Group 153"/>
          <p:cNvGrpSpPr/>
          <p:nvPr/>
        </p:nvGrpSpPr>
        <p:grpSpPr>
          <a:xfrm>
            <a:off x="4495800" y="3505200"/>
            <a:ext cx="2853898" cy="2438400"/>
            <a:chOff x="4495800" y="3505200"/>
            <a:chExt cx="2853898" cy="2438400"/>
          </a:xfrm>
        </p:grpSpPr>
        <p:grpSp>
          <p:nvGrpSpPr>
            <p:cNvPr id="92" name="Group 147"/>
            <p:cNvGrpSpPr/>
            <p:nvPr/>
          </p:nvGrpSpPr>
          <p:grpSpPr>
            <a:xfrm>
              <a:off x="4495800" y="3505200"/>
              <a:ext cx="1523232" cy="2438400"/>
              <a:chOff x="4495800" y="3505200"/>
              <a:chExt cx="1523232" cy="2438400"/>
            </a:xfrm>
          </p:grpSpPr>
          <p:sp>
            <p:nvSpPr>
              <p:cNvPr id="94" name="TextBox 93"/>
              <p:cNvSpPr txBox="1"/>
              <p:nvPr/>
            </p:nvSpPr>
            <p:spPr>
              <a:xfrm>
                <a:off x="4495800" y="4572000"/>
                <a:ext cx="3802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r>
                  <a:rPr lang="en-US" baseline="-25000" dirty="0" smtClean="0"/>
                  <a:t>1</a:t>
                </a:r>
                <a:endParaRPr lang="en-US" baseline="-25000" dirty="0"/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4572000" y="5193268"/>
                <a:ext cx="3802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4</a:t>
                </a:r>
                <a:r>
                  <a:rPr lang="en-US" baseline="-25000" dirty="0" smtClean="0"/>
                  <a:t>1</a:t>
                </a:r>
                <a:endParaRPr lang="en-US" baseline="-25000" dirty="0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5029200" y="5574268"/>
                <a:ext cx="3802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r>
                  <a:rPr lang="en-US" baseline="-25000" dirty="0" smtClean="0"/>
                  <a:t>1</a:t>
                </a:r>
                <a:endParaRPr lang="en-US" baseline="-25000" dirty="0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5486400" y="5105400"/>
                <a:ext cx="3802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2</a:t>
                </a:r>
                <a:r>
                  <a:rPr lang="en-US" baseline="-25000" dirty="0" smtClean="0"/>
                  <a:t>1</a:t>
                </a:r>
                <a:endParaRPr lang="en-US" baseline="-25000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5562600" y="4419600"/>
                <a:ext cx="3802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</a:t>
                </a:r>
                <a:r>
                  <a:rPr lang="en-US" baseline="-25000" dirty="0" smtClean="0"/>
                  <a:t>1</a:t>
                </a:r>
                <a:endParaRPr lang="en-US" baseline="-25000" dirty="0"/>
              </a:p>
            </p:txBody>
          </p:sp>
          <p:sp>
            <p:nvSpPr>
              <p:cNvPr id="99" name="TextBox 98"/>
              <p:cNvSpPr txBox="1"/>
              <p:nvPr/>
            </p:nvSpPr>
            <p:spPr>
              <a:xfrm>
                <a:off x="5638800" y="3657600"/>
                <a:ext cx="3802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8</a:t>
                </a:r>
                <a:r>
                  <a:rPr lang="en-US" baseline="-25000" dirty="0" smtClean="0"/>
                  <a:t>1</a:t>
                </a:r>
                <a:endParaRPr lang="en-US" baseline="-25000" dirty="0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5105400" y="3505200"/>
                <a:ext cx="3802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7</a:t>
                </a:r>
                <a:r>
                  <a:rPr lang="en-US" baseline="-25000" dirty="0" smtClean="0"/>
                  <a:t>1</a:t>
                </a:r>
                <a:endParaRPr lang="en-US" baseline="-25000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4594578" y="3756378"/>
                <a:ext cx="3802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6</a:t>
                </a:r>
                <a:r>
                  <a:rPr lang="en-US" baseline="-25000" dirty="0" smtClean="0"/>
                  <a:t>1</a:t>
                </a:r>
                <a:endParaRPr lang="en-US" baseline="-25000" dirty="0"/>
              </a:p>
            </p:txBody>
          </p:sp>
        </p:grpSp>
        <p:sp>
          <p:nvSpPr>
            <p:cNvPr id="93" name="TextBox 92"/>
            <p:cNvSpPr txBox="1"/>
            <p:nvPr/>
          </p:nvSpPr>
          <p:spPr>
            <a:xfrm>
              <a:off x="6934200" y="457200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</a:t>
              </a:r>
              <a:r>
                <a:rPr lang="en-US" baseline="-25000" dirty="0" smtClean="0"/>
                <a:t>1</a:t>
              </a:r>
              <a:endParaRPr lang="en-US" baseline="-25000" dirty="0"/>
            </a:p>
          </p:txBody>
        </p:sp>
      </p:grpSp>
      <p:cxnSp>
        <p:nvCxnSpPr>
          <p:cNvPr id="102" name="Straight Connector 101"/>
          <p:cNvCxnSpPr/>
          <p:nvPr/>
        </p:nvCxnSpPr>
        <p:spPr>
          <a:xfrm>
            <a:off x="4495800" y="3170224"/>
            <a:ext cx="2514600" cy="30176"/>
          </a:xfrm>
          <a:prstGeom prst="line">
            <a:avLst/>
          </a:prstGeom>
          <a:ln w="12700"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" name="Group 102"/>
          <p:cNvGrpSpPr/>
          <p:nvPr/>
        </p:nvGrpSpPr>
        <p:grpSpPr>
          <a:xfrm>
            <a:off x="4976815" y="3200400"/>
            <a:ext cx="1585911" cy="2514600"/>
            <a:chOff x="4976815" y="3200400"/>
            <a:chExt cx="1585911" cy="2514600"/>
          </a:xfrm>
        </p:grpSpPr>
        <p:cxnSp>
          <p:nvCxnSpPr>
            <p:cNvPr id="104" name="Straight Connector 103"/>
            <p:cNvCxnSpPr/>
            <p:nvPr/>
          </p:nvCxnSpPr>
          <p:spPr>
            <a:xfrm>
              <a:off x="4976815" y="3200400"/>
              <a:ext cx="0" cy="2514600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>
            <a:xfrm>
              <a:off x="6096000" y="3200400"/>
              <a:ext cx="0" cy="2514600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>
              <a:off x="6477000" y="3200400"/>
              <a:ext cx="0" cy="2514600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>
            <a:xfrm>
              <a:off x="6562726" y="3200400"/>
              <a:ext cx="0" cy="2514600"/>
            </a:xfrm>
            <a:prstGeom prst="line">
              <a:avLst/>
            </a:prstGeom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108" name="Group 107"/>
          <p:cNvGrpSpPr/>
          <p:nvPr/>
        </p:nvGrpSpPr>
        <p:grpSpPr>
          <a:xfrm>
            <a:off x="4800600" y="2590800"/>
            <a:ext cx="2029382" cy="722531"/>
            <a:chOff x="4800600" y="2590800"/>
            <a:chExt cx="2029382" cy="722531"/>
          </a:xfrm>
        </p:grpSpPr>
        <p:sp>
          <p:nvSpPr>
            <p:cNvPr id="109" name="TextBox 108"/>
            <p:cNvSpPr txBox="1"/>
            <p:nvPr/>
          </p:nvSpPr>
          <p:spPr>
            <a:xfrm>
              <a:off x="6477000" y="2907268"/>
              <a:ext cx="3529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a’</a:t>
              </a:r>
              <a:endParaRPr lang="en-US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6315074" y="2635032"/>
              <a:ext cx="3642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’</a:t>
              </a:r>
            </a:p>
            <a:p>
              <a:r>
                <a:rPr lang="en-US" dirty="0" smtClean="0"/>
                <a:t>b</a:t>
              </a:r>
              <a:r>
                <a:rPr lang="en-US" smtClean="0"/>
                <a:t>’</a:t>
              </a:r>
              <a:endParaRPr lang="en-US" dirty="0"/>
            </a:p>
          </p:txBody>
        </p:sp>
        <p:sp>
          <p:nvSpPr>
            <p:cNvPr id="111" name="TextBox 110"/>
            <p:cNvSpPr txBox="1"/>
            <p:nvPr/>
          </p:nvSpPr>
          <p:spPr>
            <a:xfrm>
              <a:off x="5943600" y="2667000"/>
              <a:ext cx="36420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d’</a:t>
              </a:r>
            </a:p>
            <a:p>
              <a:r>
                <a:rPr lang="en-US" dirty="0" smtClean="0"/>
                <a:t>e’</a:t>
              </a:r>
              <a:endParaRPr lang="en-US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4800600" y="2590800"/>
              <a:ext cx="3607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f’</a:t>
              </a:r>
            </a:p>
            <a:p>
              <a:r>
                <a:rPr lang="en-US" dirty="0" smtClean="0"/>
                <a:t>g’</a:t>
              </a:r>
              <a:endParaRPr lang="en-US" dirty="0"/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4800600" y="3669268"/>
            <a:ext cx="1981200" cy="2045732"/>
            <a:chOff x="4800600" y="3669268"/>
            <a:chExt cx="1981200" cy="2045732"/>
          </a:xfrm>
        </p:grpSpPr>
        <p:sp>
          <p:nvSpPr>
            <p:cNvPr id="114" name="TextBox 113"/>
            <p:cNvSpPr txBox="1"/>
            <p:nvPr/>
          </p:nvSpPr>
          <p:spPr>
            <a:xfrm>
              <a:off x="6486526" y="4495800"/>
              <a:ext cx="295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</a:t>
              </a:r>
              <a:endParaRPr lang="en-US" dirty="0"/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6324600" y="4191000"/>
              <a:ext cx="2824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</a:t>
              </a:r>
              <a:endParaRPr lang="en-US" dirty="0"/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324600" y="4888468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b</a:t>
              </a:r>
              <a:endParaRPr lang="en-US" dirty="0"/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5943600" y="3974068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</a:t>
              </a:r>
              <a:endParaRPr lang="en-US" dirty="0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5948318" y="5029200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</a:t>
              </a:r>
              <a:endParaRPr lang="en-US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4876800" y="3669268"/>
              <a:ext cx="255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f</a:t>
              </a:r>
              <a:endParaRPr lang="en-US" dirty="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4800600" y="5345668"/>
              <a:ext cx="2936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</a:t>
              </a:r>
              <a:endParaRPr lang="en-US" dirty="0"/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5503040" y="4089110"/>
            <a:ext cx="1354960" cy="1293158"/>
            <a:chOff x="5503040" y="4089110"/>
            <a:chExt cx="1354960" cy="1293158"/>
          </a:xfrm>
        </p:grpSpPr>
        <p:cxnSp>
          <p:nvCxnSpPr>
            <p:cNvPr id="122" name="Straight Connector 121"/>
            <p:cNvCxnSpPr>
              <a:endCxn id="87" idx="7"/>
            </p:cNvCxnSpPr>
            <p:nvPr/>
          </p:nvCxnSpPr>
          <p:spPr>
            <a:xfrm flipH="1" flipV="1">
              <a:off x="5503040" y="4089110"/>
              <a:ext cx="1354960" cy="63529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endCxn id="87" idx="5"/>
            </p:cNvCxnSpPr>
            <p:nvPr/>
          </p:nvCxnSpPr>
          <p:spPr>
            <a:xfrm flipH="1">
              <a:off x="5503040" y="4724400"/>
              <a:ext cx="1354960" cy="65786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4" name="Group 123"/>
          <p:cNvGrpSpPr/>
          <p:nvPr/>
        </p:nvGrpSpPr>
        <p:grpSpPr>
          <a:xfrm>
            <a:off x="4793456" y="3946525"/>
            <a:ext cx="2064544" cy="1530350"/>
            <a:chOff x="4793456" y="3946525"/>
            <a:chExt cx="2064544" cy="1530350"/>
          </a:xfrm>
        </p:grpSpPr>
        <p:grpSp>
          <p:nvGrpSpPr>
            <p:cNvPr id="125" name="Group 124"/>
            <p:cNvGrpSpPr/>
            <p:nvPr/>
          </p:nvGrpSpPr>
          <p:grpSpPr>
            <a:xfrm>
              <a:off x="4793456" y="3946525"/>
              <a:ext cx="1766888" cy="1530350"/>
              <a:chOff x="4793456" y="3946525"/>
              <a:chExt cx="1766888" cy="1530350"/>
            </a:xfrm>
          </p:grpSpPr>
          <p:sp>
            <p:nvSpPr>
              <p:cNvPr id="129" name="Freeform 128"/>
              <p:cNvSpPr/>
              <p:nvPr/>
            </p:nvSpPr>
            <p:spPr>
              <a:xfrm>
                <a:off x="4793456" y="3946525"/>
                <a:ext cx="201613" cy="1525588"/>
              </a:xfrm>
              <a:custGeom>
                <a:avLst/>
                <a:gdLst>
                  <a:gd name="connsiteX0" fmla="*/ 183357 w 201613"/>
                  <a:gd name="connsiteY0" fmla="*/ 1525588 h 1525588"/>
                  <a:gd name="connsiteX1" fmla="*/ 54769 w 201613"/>
                  <a:gd name="connsiteY1" fmla="*/ 1239838 h 1525588"/>
                  <a:gd name="connsiteX2" fmla="*/ 7144 w 201613"/>
                  <a:gd name="connsiteY2" fmla="*/ 887413 h 1525588"/>
                  <a:gd name="connsiteX3" fmla="*/ 11907 w 201613"/>
                  <a:gd name="connsiteY3" fmla="*/ 630238 h 1525588"/>
                  <a:gd name="connsiteX4" fmla="*/ 64294 w 201613"/>
                  <a:gd name="connsiteY4" fmla="*/ 325438 h 1525588"/>
                  <a:gd name="connsiteX5" fmla="*/ 183357 w 201613"/>
                  <a:gd name="connsiteY5" fmla="*/ 44450 h 1525588"/>
                  <a:gd name="connsiteX6" fmla="*/ 173832 w 201613"/>
                  <a:gd name="connsiteY6" fmla="*/ 58738 h 1525588"/>
                  <a:gd name="connsiteX7" fmla="*/ 173832 w 201613"/>
                  <a:gd name="connsiteY7" fmla="*/ 58738 h 1525588"/>
                  <a:gd name="connsiteX8" fmla="*/ 173832 w 201613"/>
                  <a:gd name="connsiteY8" fmla="*/ 44450 h 15255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1613" h="1525588">
                    <a:moveTo>
                      <a:pt x="183357" y="1525588"/>
                    </a:moveTo>
                    <a:cubicBezTo>
                      <a:pt x="133747" y="1435894"/>
                      <a:pt x="84138" y="1346200"/>
                      <a:pt x="54769" y="1239838"/>
                    </a:cubicBezTo>
                    <a:cubicBezTo>
                      <a:pt x="25400" y="1133476"/>
                      <a:pt x="14288" y="989013"/>
                      <a:pt x="7144" y="887413"/>
                    </a:cubicBezTo>
                    <a:cubicBezTo>
                      <a:pt x="0" y="785813"/>
                      <a:pt x="2382" y="723900"/>
                      <a:pt x="11907" y="630238"/>
                    </a:cubicBezTo>
                    <a:cubicBezTo>
                      <a:pt x="21432" y="536576"/>
                      <a:pt x="35719" y="423069"/>
                      <a:pt x="64294" y="325438"/>
                    </a:cubicBezTo>
                    <a:cubicBezTo>
                      <a:pt x="92869" y="227807"/>
                      <a:pt x="165101" y="88900"/>
                      <a:pt x="183357" y="44450"/>
                    </a:cubicBezTo>
                    <a:cubicBezTo>
                      <a:pt x="201613" y="0"/>
                      <a:pt x="173832" y="58738"/>
                      <a:pt x="173832" y="58738"/>
                    </a:cubicBezTo>
                    <a:lnTo>
                      <a:pt x="173832" y="58738"/>
                    </a:lnTo>
                    <a:lnTo>
                      <a:pt x="173832" y="44450"/>
                    </a:lnTo>
                  </a:path>
                </a:pathLst>
              </a:cu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Freeform 129"/>
              <p:cNvSpPr/>
              <p:nvPr/>
            </p:nvSpPr>
            <p:spPr>
              <a:xfrm>
                <a:off x="6467475" y="4562475"/>
                <a:ext cx="92869" cy="333375"/>
              </a:xfrm>
              <a:custGeom>
                <a:avLst/>
                <a:gdLst>
                  <a:gd name="connsiteX0" fmla="*/ 14288 w 92869"/>
                  <a:gd name="connsiteY0" fmla="*/ 0 h 333375"/>
                  <a:gd name="connsiteX1" fmla="*/ 71438 w 92869"/>
                  <a:gd name="connsiteY1" fmla="*/ 66675 h 333375"/>
                  <a:gd name="connsiteX2" fmla="*/ 90488 w 92869"/>
                  <a:gd name="connsiteY2" fmla="*/ 166688 h 333375"/>
                  <a:gd name="connsiteX3" fmla="*/ 57150 w 92869"/>
                  <a:gd name="connsiteY3" fmla="*/ 290513 h 333375"/>
                  <a:gd name="connsiteX4" fmla="*/ 0 w 92869"/>
                  <a:gd name="connsiteY4" fmla="*/ 333375 h 333375"/>
                  <a:gd name="connsiteX5" fmla="*/ 0 w 92869"/>
                  <a:gd name="connsiteY5" fmla="*/ 333375 h 333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2869" h="333375">
                    <a:moveTo>
                      <a:pt x="14288" y="0"/>
                    </a:moveTo>
                    <a:cubicBezTo>
                      <a:pt x="36513" y="19447"/>
                      <a:pt x="58738" y="38894"/>
                      <a:pt x="71438" y="66675"/>
                    </a:cubicBezTo>
                    <a:cubicBezTo>
                      <a:pt x="84138" y="94456"/>
                      <a:pt x="92869" y="129382"/>
                      <a:pt x="90488" y="166688"/>
                    </a:cubicBezTo>
                    <a:cubicBezTo>
                      <a:pt x="88107" y="203994"/>
                      <a:pt x="72231" y="262732"/>
                      <a:pt x="57150" y="290513"/>
                    </a:cubicBezTo>
                    <a:cubicBezTo>
                      <a:pt x="42069" y="318294"/>
                      <a:pt x="0" y="333375"/>
                      <a:pt x="0" y="333375"/>
                    </a:cubicBezTo>
                    <a:lnTo>
                      <a:pt x="0" y="333375"/>
                    </a:lnTo>
                  </a:path>
                </a:pathLst>
              </a:cu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Freeform 130"/>
              <p:cNvSpPr/>
              <p:nvPr/>
            </p:nvSpPr>
            <p:spPr>
              <a:xfrm>
                <a:off x="4976813" y="4891088"/>
                <a:ext cx="1500187" cy="585787"/>
              </a:xfrm>
              <a:custGeom>
                <a:avLst/>
                <a:gdLst>
                  <a:gd name="connsiteX0" fmla="*/ 0 w 1500187"/>
                  <a:gd name="connsiteY0" fmla="*/ 585787 h 585787"/>
                  <a:gd name="connsiteX1" fmla="*/ 590550 w 1500187"/>
                  <a:gd name="connsiteY1" fmla="*/ 481012 h 585787"/>
                  <a:gd name="connsiteX2" fmla="*/ 1114425 w 1500187"/>
                  <a:gd name="connsiteY2" fmla="*/ 266700 h 585787"/>
                  <a:gd name="connsiteX3" fmla="*/ 1362075 w 1500187"/>
                  <a:gd name="connsiteY3" fmla="*/ 119062 h 585787"/>
                  <a:gd name="connsiteX4" fmla="*/ 1500187 w 1500187"/>
                  <a:gd name="connsiteY4" fmla="*/ 0 h 585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0187" h="585787">
                    <a:moveTo>
                      <a:pt x="0" y="585787"/>
                    </a:moveTo>
                    <a:cubicBezTo>
                      <a:pt x="202406" y="559990"/>
                      <a:pt x="404813" y="534193"/>
                      <a:pt x="590550" y="481012"/>
                    </a:cubicBezTo>
                    <a:cubicBezTo>
                      <a:pt x="776287" y="427831"/>
                      <a:pt x="985838" y="327025"/>
                      <a:pt x="1114425" y="266700"/>
                    </a:cubicBezTo>
                    <a:cubicBezTo>
                      <a:pt x="1243013" y="206375"/>
                      <a:pt x="1297781" y="163512"/>
                      <a:pt x="1362075" y="119062"/>
                    </a:cubicBezTo>
                    <a:cubicBezTo>
                      <a:pt x="1426369" y="74612"/>
                      <a:pt x="1463278" y="37306"/>
                      <a:pt x="1500187" y="0"/>
                    </a:cubicBezTo>
                  </a:path>
                </a:pathLst>
              </a:cu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Freeform 131"/>
              <p:cNvSpPr/>
              <p:nvPr/>
            </p:nvSpPr>
            <p:spPr>
              <a:xfrm>
                <a:off x="4976813" y="3995738"/>
                <a:ext cx="1504950" cy="576262"/>
              </a:xfrm>
              <a:custGeom>
                <a:avLst/>
                <a:gdLst>
                  <a:gd name="connsiteX0" fmla="*/ 0 w 1504950"/>
                  <a:gd name="connsiteY0" fmla="*/ 0 h 576262"/>
                  <a:gd name="connsiteX1" fmla="*/ 561975 w 1504950"/>
                  <a:gd name="connsiteY1" fmla="*/ 80962 h 576262"/>
                  <a:gd name="connsiteX2" fmla="*/ 1109662 w 1504950"/>
                  <a:gd name="connsiteY2" fmla="*/ 285750 h 576262"/>
                  <a:gd name="connsiteX3" fmla="*/ 1414462 w 1504950"/>
                  <a:gd name="connsiteY3" fmla="*/ 485775 h 576262"/>
                  <a:gd name="connsiteX4" fmla="*/ 1504950 w 1504950"/>
                  <a:gd name="connsiteY4" fmla="*/ 576262 h 576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4950" h="576262">
                    <a:moveTo>
                      <a:pt x="0" y="0"/>
                    </a:moveTo>
                    <a:cubicBezTo>
                      <a:pt x="188515" y="16668"/>
                      <a:pt x="377031" y="33337"/>
                      <a:pt x="561975" y="80962"/>
                    </a:cubicBezTo>
                    <a:cubicBezTo>
                      <a:pt x="746919" y="128587"/>
                      <a:pt x="967581" y="218281"/>
                      <a:pt x="1109662" y="285750"/>
                    </a:cubicBezTo>
                    <a:cubicBezTo>
                      <a:pt x="1251743" y="353219"/>
                      <a:pt x="1348581" y="437356"/>
                      <a:pt x="1414462" y="485775"/>
                    </a:cubicBezTo>
                    <a:cubicBezTo>
                      <a:pt x="1480343" y="534194"/>
                      <a:pt x="1492646" y="555228"/>
                      <a:pt x="1504950" y="576262"/>
                    </a:cubicBezTo>
                  </a:path>
                </a:pathLst>
              </a:cu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26" name="Straight Connector 125"/>
            <p:cNvCxnSpPr>
              <a:stCxn id="132" idx="0"/>
              <a:endCxn id="129" idx="0"/>
            </p:cNvCxnSpPr>
            <p:nvPr/>
          </p:nvCxnSpPr>
          <p:spPr>
            <a:xfrm>
              <a:off x="4976813" y="3995738"/>
              <a:ext cx="0" cy="147637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>
              <a:stCxn id="131" idx="3"/>
            </p:cNvCxnSpPr>
            <p:nvPr/>
          </p:nvCxnSpPr>
          <p:spPr>
            <a:xfrm flipV="1">
              <a:off x="6338888" y="4724400"/>
              <a:ext cx="519112" cy="28575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 flipH="1" flipV="1">
              <a:off x="6172200" y="4343400"/>
              <a:ext cx="685800" cy="38100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3" name="Freeform 2" descr="Light downward diagonal"/>
          <p:cNvSpPr>
            <a:spLocks/>
          </p:cNvSpPr>
          <p:nvPr/>
        </p:nvSpPr>
        <p:spPr bwMode="auto">
          <a:xfrm>
            <a:off x="4998465" y="3987800"/>
            <a:ext cx="1554735" cy="1450975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2224"/>
              </a:cxn>
              <a:cxn ang="0">
                <a:pos x="366" y="2203"/>
              </a:cxn>
              <a:cxn ang="0">
                <a:pos x="806" y="2128"/>
              </a:cxn>
              <a:cxn ang="0">
                <a:pos x="1612" y="1838"/>
              </a:cxn>
              <a:cxn ang="0">
                <a:pos x="2225" y="1440"/>
              </a:cxn>
              <a:cxn ang="0">
                <a:pos x="2397" y="1300"/>
              </a:cxn>
              <a:cxn ang="0">
                <a:pos x="2397" y="1171"/>
              </a:cxn>
              <a:cxn ang="0">
                <a:pos x="2375" y="946"/>
              </a:cxn>
              <a:cxn ang="0">
                <a:pos x="2149" y="731"/>
              </a:cxn>
              <a:cxn ang="0">
                <a:pos x="1612" y="408"/>
              </a:cxn>
              <a:cxn ang="0">
                <a:pos x="935" y="161"/>
              </a:cxn>
              <a:cxn ang="0">
                <a:pos x="301" y="32"/>
              </a:cxn>
              <a:cxn ang="0">
                <a:pos x="0" y="0"/>
              </a:cxn>
            </a:cxnLst>
            <a:rect l="0" t="0" r="r" b="b"/>
            <a:pathLst>
              <a:path w="2397" h="2224">
                <a:moveTo>
                  <a:pt x="0" y="0"/>
                </a:moveTo>
                <a:lnTo>
                  <a:pt x="0" y="2224"/>
                </a:lnTo>
                <a:lnTo>
                  <a:pt x="366" y="2203"/>
                </a:lnTo>
                <a:lnTo>
                  <a:pt x="806" y="2128"/>
                </a:lnTo>
                <a:lnTo>
                  <a:pt x="1612" y="1838"/>
                </a:lnTo>
                <a:lnTo>
                  <a:pt x="2225" y="1440"/>
                </a:lnTo>
                <a:lnTo>
                  <a:pt x="2397" y="1300"/>
                </a:lnTo>
                <a:lnTo>
                  <a:pt x="2397" y="1171"/>
                </a:lnTo>
                <a:lnTo>
                  <a:pt x="2375" y="946"/>
                </a:lnTo>
                <a:lnTo>
                  <a:pt x="2149" y="731"/>
                </a:lnTo>
                <a:lnTo>
                  <a:pt x="1612" y="408"/>
                </a:lnTo>
                <a:lnTo>
                  <a:pt x="935" y="161"/>
                </a:lnTo>
                <a:lnTo>
                  <a:pt x="301" y="32"/>
                </a:lnTo>
                <a:lnTo>
                  <a:pt x="0" y="0"/>
                </a:lnTo>
                <a:close/>
              </a:path>
            </a:pathLst>
          </a:custGeom>
          <a:pattFill prst="ltDnDiag">
            <a:fgClr>
              <a:srgbClr val="000000"/>
            </a:fgClr>
            <a:bgClr>
              <a:srgbClr val="FFFFFF"/>
            </a:bgClr>
          </a:patt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35" name="Group 154"/>
          <p:cNvGrpSpPr/>
          <p:nvPr/>
        </p:nvGrpSpPr>
        <p:grpSpPr>
          <a:xfrm>
            <a:off x="7097083" y="3200400"/>
            <a:ext cx="1714104" cy="383977"/>
            <a:chOff x="800496" y="1752600"/>
            <a:chExt cx="1714104" cy="1951502"/>
          </a:xfrm>
        </p:grpSpPr>
        <p:cxnSp>
          <p:nvCxnSpPr>
            <p:cNvPr id="136" name="Straight Connector 135"/>
            <p:cNvCxnSpPr/>
            <p:nvPr/>
          </p:nvCxnSpPr>
          <p:spPr>
            <a:xfrm flipH="1">
              <a:off x="838200" y="1752600"/>
              <a:ext cx="1676400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/>
            <p:nvPr/>
          </p:nvCxnSpPr>
          <p:spPr>
            <a:xfrm>
              <a:off x="1143000" y="1752600"/>
              <a:ext cx="0" cy="1828800"/>
            </a:xfrm>
            <a:prstGeom prst="straightConnector1">
              <a:avLst/>
            </a:prstGeom>
            <a:ln>
              <a:headEnd type="arrow"/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8" name="TextBox 137"/>
            <p:cNvSpPr txBox="1"/>
            <p:nvPr/>
          </p:nvSpPr>
          <p:spPr>
            <a:xfrm>
              <a:off x="800496" y="2139874"/>
              <a:ext cx="367408" cy="15642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15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5248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93" dur="2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8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03" dur="2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500"/>
                            </p:stCondLst>
                            <p:childTnLst>
                              <p:par>
                                <p:cTn id="11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8" grpId="0"/>
      <p:bldP spid="70" grpId="0"/>
      <p:bldP spid="13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Section plane inclined to one of the Reference Planes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30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799013" y="1447800"/>
            <a:ext cx="407035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Rectangle 3"/>
          <p:cNvSpPr/>
          <p:nvPr/>
        </p:nvSpPr>
        <p:spPr>
          <a:xfrm rot="2060159">
            <a:off x="1774825" y="3921125"/>
            <a:ext cx="1196975" cy="11001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600200" y="1677988"/>
            <a:ext cx="1600200" cy="1143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3013" name="TextBox 7"/>
          <p:cNvSpPr txBox="1">
            <a:spLocks noChangeArrowheads="1"/>
          </p:cNvSpPr>
          <p:nvPr/>
        </p:nvSpPr>
        <p:spPr bwMode="auto">
          <a:xfrm>
            <a:off x="1143000" y="4344988"/>
            <a:ext cx="6858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a(p)</a:t>
            </a:r>
          </a:p>
        </p:txBody>
      </p:sp>
      <p:sp>
        <p:nvSpPr>
          <p:cNvPr id="43014" name="TextBox 8"/>
          <p:cNvSpPr txBox="1">
            <a:spLocks noChangeArrowheads="1"/>
          </p:cNvSpPr>
          <p:nvPr/>
        </p:nvSpPr>
        <p:spPr bwMode="auto">
          <a:xfrm>
            <a:off x="3276600" y="4268788"/>
            <a:ext cx="6858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c(r)</a:t>
            </a:r>
          </a:p>
        </p:txBody>
      </p:sp>
      <p:sp>
        <p:nvSpPr>
          <p:cNvPr id="43015" name="TextBox 9"/>
          <p:cNvSpPr txBox="1">
            <a:spLocks noChangeArrowheads="1"/>
          </p:cNvSpPr>
          <p:nvPr/>
        </p:nvSpPr>
        <p:spPr bwMode="auto">
          <a:xfrm>
            <a:off x="2286000" y="5259388"/>
            <a:ext cx="6858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b(q)</a:t>
            </a:r>
          </a:p>
        </p:txBody>
      </p:sp>
      <p:sp>
        <p:nvSpPr>
          <p:cNvPr id="43016" name="TextBox 10"/>
          <p:cNvSpPr txBox="1">
            <a:spLocks noChangeArrowheads="1"/>
          </p:cNvSpPr>
          <p:nvPr/>
        </p:nvSpPr>
        <p:spPr bwMode="auto">
          <a:xfrm>
            <a:off x="1981200" y="3354388"/>
            <a:ext cx="6858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d(s)</a:t>
            </a:r>
          </a:p>
        </p:txBody>
      </p:sp>
      <p:cxnSp>
        <p:nvCxnSpPr>
          <p:cNvPr id="13" name="Straight Connector 12"/>
          <p:cNvCxnSpPr/>
          <p:nvPr/>
        </p:nvCxnSpPr>
        <p:spPr>
          <a:xfrm rot="5400000">
            <a:off x="1562101" y="2249487"/>
            <a:ext cx="1143000" cy="3175"/>
          </a:xfrm>
          <a:prstGeom prst="line">
            <a:avLst/>
          </a:prstGeom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85800" y="2820988"/>
            <a:ext cx="4038600" cy="15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19" name="TextBox 15"/>
          <p:cNvSpPr txBox="1">
            <a:spLocks noChangeArrowheads="1"/>
          </p:cNvSpPr>
          <p:nvPr/>
        </p:nvSpPr>
        <p:spPr bwMode="auto">
          <a:xfrm>
            <a:off x="1447800" y="1373188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a’</a:t>
            </a:r>
          </a:p>
        </p:txBody>
      </p:sp>
      <p:sp>
        <p:nvSpPr>
          <p:cNvPr id="43020" name="TextBox 16"/>
          <p:cNvSpPr txBox="1">
            <a:spLocks noChangeArrowheads="1"/>
          </p:cNvSpPr>
          <p:nvPr/>
        </p:nvSpPr>
        <p:spPr bwMode="auto">
          <a:xfrm>
            <a:off x="1981200" y="1373188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d’</a:t>
            </a:r>
          </a:p>
        </p:txBody>
      </p:sp>
      <p:sp>
        <p:nvSpPr>
          <p:cNvPr id="43021" name="TextBox 17"/>
          <p:cNvSpPr txBox="1">
            <a:spLocks noChangeArrowheads="1"/>
          </p:cNvSpPr>
          <p:nvPr/>
        </p:nvSpPr>
        <p:spPr bwMode="auto">
          <a:xfrm>
            <a:off x="3124200" y="1373188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c’</a:t>
            </a:r>
          </a:p>
        </p:txBody>
      </p:sp>
      <p:cxnSp>
        <p:nvCxnSpPr>
          <p:cNvPr id="20" name="Straight Connector 19"/>
          <p:cNvCxnSpPr/>
          <p:nvPr/>
        </p:nvCxnSpPr>
        <p:spPr>
          <a:xfrm rot="5400000">
            <a:off x="1943894" y="2248694"/>
            <a:ext cx="1143000" cy="158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023" name="TextBox 20"/>
          <p:cNvSpPr txBox="1">
            <a:spLocks noChangeArrowheads="1"/>
          </p:cNvSpPr>
          <p:nvPr/>
        </p:nvSpPr>
        <p:spPr bwMode="auto">
          <a:xfrm>
            <a:off x="2438400" y="1373188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b’</a:t>
            </a:r>
          </a:p>
        </p:txBody>
      </p:sp>
      <p:sp>
        <p:nvSpPr>
          <p:cNvPr id="43024" name="TextBox 21"/>
          <p:cNvSpPr txBox="1">
            <a:spLocks noChangeArrowheads="1"/>
          </p:cNvSpPr>
          <p:nvPr/>
        </p:nvSpPr>
        <p:spPr bwMode="auto">
          <a:xfrm>
            <a:off x="1447800" y="2744788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p’</a:t>
            </a:r>
          </a:p>
        </p:txBody>
      </p:sp>
      <p:sp>
        <p:nvSpPr>
          <p:cNvPr id="43025" name="TextBox 22"/>
          <p:cNvSpPr txBox="1">
            <a:spLocks noChangeArrowheads="1"/>
          </p:cNvSpPr>
          <p:nvPr/>
        </p:nvSpPr>
        <p:spPr bwMode="auto">
          <a:xfrm>
            <a:off x="1981200" y="2744788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s’</a:t>
            </a:r>
          </a:p>
        </p:txBody>
      </p:sp>
      <p:sp>
        <p:nvSpPr>
          <p:cNvPr id="43026" name="TextBox 23"/>
          <p:cNvSpPr txBox="1">
            <a:spLocks noChangeArrowheads="1"/>
          </p:cNvSpPr>
          <p:nvPr/>
        </p:nvSpPr>
        <p:spPr bwMode="auto">
          <a:xfrm>
            <a:off x="3124200" y="2744788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r’</a:t>
            </a:r>
          </a:p>
        </p:txBody>
      </p:sp>
      <p:sp>
        <p:nvSpPr>
          <p:cNvPr id="43027" name="TextBox 24"/>
          <p:cNvSpPr txBox="1">
            <a:spLocks noChangeArrowheads="1"/>
          </p:cNvSpPr>
          <p:nvPr/>
        </p:nvSpPr>
        <p:spPr bwMode="auto">
          <a:xfrm>
            <a:off x="2438400" y="2744788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q’</a:t>
            </a:r>
          </a:p>
        </p:txBody>
      </p:sp>
      <p:cxnSp>
        <p:nvCxnSpPr>
          <p:cNvPr id="29" name="Straight Connector 28"/>
          <p:cNvCxnSpPr>
            <a:stCxn id="4" idx="1"/>
            <a:endCxn id="43019" idx="3"/>
          </p:cNvCxnSpPr>
          <p:nvPr/>
        </p:nvCxnSpPr>
        <p:spPr>
          <a:xfrm rot="10800000" flipH="1">
            <a:off x="1905000" y="1527175"/>
            <a:ext cx="0" cy="26066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43023" idx="2"/>
          </p:cNvCxnSpPr>
          <p:nvPr/>
        </p:nvCxnSpPr>
        <p:spPr>
          <a:xfrm rot="5400000" flipH="1" flipV="1">
            <a:off x="984250" y="3363913"/>
            <a:ext cx="3367087" cy="158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1295400" y="3963988"/>
            <a:ext cx="6096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1(4)</a:t>
            </a:r>
          </a:p>
        </p:txBody>
      </p:sp>
      <p:sp>
        <p:nvSpPr>
          <p:cNvPr id="33" name="TextBox 32"/>
          <p:cNvSpPr txBox="1">
            <a:spLocks noChangeArrowheads="1"/>
          </p:cNvSpPr>
          <p:nvPr/>
        </p:nvSpPr>
        <p:spPr bwMode="auto">
          <a:xfrm>
            <a:off x="2819400" y="4802188"/>
            <a:ext cx="6096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2(3)</a:t>
            </a:r>
          </a:p>
        </p:txBody>
      </p:sp>
      <p:sp>
        <p:nvSpPr>
          <p:cNvPr id="34" name="TextBox 33"/>
          <p:cNvSpPr txBox="1">
            <a:spLocks noChangeArrowheads="1"/>
          </p:cNvSpPr>
          <p:nvPr/>
        </p:nvSpPr>
        <p:spPr bwMode="auto">
          <a:xfrm>
            <a:off x="1752600" y="1373188"/>
            <a:ext cx="3810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1’</a:t>
            </a:r>
          </a:p>
        </p:txBody>
      </p:sp>
      <p:sp>
        <p:nvSpPr>
          <p:cNvPr id="35" name="TextBox 34"/>
          <p:cNvSpPr txBox="1">
            <a:spLocks noChangeArrowheads="1"/>
          </p:cNvSpPr>
          <p:nvPr/>
        </p:nvSpPr>
        <p:spPr bwMode="auto">
          <a:xfrm>
            <a:off x="2667000" y="1373188"/>
            <a:ext cx="3810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2’</a:t>
            </a:r>
          </a:p>
        </p:txBody>
      </p: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2667000" y="2820988"/>
            <a:ext cx="3810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3’</a:t>
            </a:r>
          </a:p>
        </p:txBody>
      </p:sp>
      <p:sp>
        <p:nvSpPr>
          <p:cNvPr id="37" name="TextBox 36"/>
          <p:cNvSpPr txBox="1">
            <a:spLocks noChangeArrowheads="1"/>
          </p:cNvSpPr>
          <p:nvPr/>
        </p:nvSpPr>
        <p:spPr bwMode="auto">
          <a:xfrm>
            <a:off x="1676400" y="2820988"/>
            <a:ext cx="3810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400"/>
              <a:t>4’</a:t>
            </a:r>
          </a:p>
        </p:txBody>
      </p:sp>
      <p:grpSp>
        <p:nvGrpSpPr>
          <p:cNvPr id="2" name="Group 55"/>
          <p:cNvGrpSpPr>
            <a:grpSpLocks/>
          </p:cNvGrpSpPr>
          <p:nvPr/>
        </p:nvGrpSpPr>
        <p:grpSpPr bwMode="auto">
          <a:xfrm>
            <a:off x="1905000" y="1677988"/>
            <a:ext cx="774700" cy="1143000"/>
            <a:chOff x="4724400" y="304800"/>
            <a:chExt cx="774357" cy="1143000"/>
          </a:xfrm>
        </p:grpSpPr>
        <p:sp>
          <p:nvSpPr>
            <p:cNvPr id="39" name="Rectangle 38"/>
            <p:cNvSpPr/>
            <p:nvPr/>
          </p:nvSpPr>
          <p:spPr>
            <a:xfrm>
              <a:off x="4724400" y="304800"/>
              <a:ext cx="761663" cy="11430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cxnSp>
          <p:nvCxnSpPr>
            <p:cNvPr id="41" name="Straight Connector 40"/>
            <p:cNvCxnSpPr/>
            <p:nvPr/>
          </p:nvCxnSpPr>
          <p:spPr>
            <a:xfrm rot="5400000" flipH="1" flipV="1">
              <a:off x="4724366" y="304834"/>
              <a:ext cx="152400" cy="1523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5400000" flipH="1" flipV="1">
              <a:off x="5309895" y="1282734"/>
              <a:ext cx="152400" cy="15233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endCxn id="39" idx="0"/>
            </p:cNvCxnSpPr>
            <p:nvPr/>
          </p:nvCxnSpPr>
          <p:spPr>
            <a:xfrm rot="5400000" flipH="1" flipV="1">
              <a:off x="4724316" y="304884"/>
              <a:ext cx="381000" cy="38083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5400000" flipH="1" flipV="1">
              <a:off x="5105147" y="1066884"/>
              <a:ext cx="381000" cy="38083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rot="5400000" flipH="1" flipV="1">
              <a:off x="4686148" y="343052"/>
              <a:ext cx="762000" cy="68549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rot="5400000" flipH="1" flipV="1">
              <a:off x="4775009" y="684364"/>
              <a:ext cx="762000" cy="685496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rot="5400000" flipH="1" flipV="1">
              <a:off x="4686131" y="495469"/>
              <a:ext cx="838200" cy="76166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>
              <a:stCxn id="39" idx="1"/>
            </p:cNvCxnSpPr>
            <p:nvPr/>
          </p:nvCxnSpPr>
          <p:spPr>
            <a:xfrm rot="10800000" flipH="1">
              <a:off x="4724400" y="304800"/>
              <a:ext cx="533164" cy="5715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>
              <a:endCxn id="39" idx="3"/>
            </p:cNvCxnSpPr>
            <p:nvPr/>
          </p:nvCxnSpPr>
          <p:spPr>
            <a:xfrm rot="5400000" flipH="1" flipV="1">
              <a:off x="4933731" y="895468"/>
              <a:ext cx="571500" cy="53316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76"/>
          <p:cNvGrpSpPr>
            <a:grpSpLocks/>
          </p:cNvGrpSpPr>
          <p:nvPr/>
        </p:nvGrpSpPr>
        <p:grpSpPr bwMode="auto">
          <a:xfrm>
            <a:off x="1558925" y="3759200"/>
            <a:ext cx="1412875" cy="1652588"/>
            <a:chOff x="1558476" y="2386265"/>
            <a:chExt cx="1413325" cy="1652240"/>
          </a:xfrm>
        </p:grpSpPr>
        <p:cxnSp>
          <p:nvCxnSpPr>
            <p:cNvPr id="7" name="Straight Connector 6"/>
            <p:cNvCxnSpPr/>
            <p:nvPr/>
          </p:nvCxnSpPr>
          <p:spPr>
            <a:xfrm rot="16200000" flipH="1">
              <a:off x="1485057" y="2551761"/>
              <a:ext cx="1601451" cy="1372037"/>
            </a:xfrm>
            <a:prstGeom prst="line">
              <a:avLst/>
            </a:prstGeom>
            <a:ln w="25400">
              <a:solidFill>
                <a:schemeClr val="tx1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16200000" flipH="1">
              <a:off x="2690011" y="3756714"/>
              <a:ext cx="306323" cy="257257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rot="16200000" flipH="1">
              <a:off x="1520465" y="2424276"/>
              <a:ext cx="380920" cy="304897"/>
            </a:xfrm>
            <a:prstGeom prst="line">
              <a:avLst/>
            </a:prstGeom>
            <a:ln w="508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Rectangle 77"/>
          <p:cNvSpPr/>
          <p:nvPr/>
        </p:nvSpPr>
        <p:spPr>
          <a:xfrm>
            <a:off x="2667000" y="1677988"/>
            <a:ext cx="533400" cy="1143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6" name="Group 84"/>
          <p:cNvGrpSpPr>
            <a:grpSpLocks/>
          </p:cNvGrpSpPr>
          <p:nvPr/>
        </p:nvGrpSpPr>
        <p:grpSpPr bwMode="auto">
          <a:xfrm>
            <a:off x="1895475" y="3659188"/>
            <a:ext cx="1285875" cy="1447800"/>
            <a:chOff x="1895475" y="2286000"/>
            <a:chExt cx="1285875" cy="1447800"/>
          </a:xfrm>
        </p:grpSpPr>
        <p:cxnSp>
          <p:nvCxnSpPr>
            <p:cNvPr id="80" name="Straight Connector 79"/>
            <p:cNvCxnSpPr/>
            <p:nvPr/>
          </p:nvCxnSpPr>
          <p:spPr>
            <a:xfrm flipV="1">
              <a:off x="1895475" y="2286000"/>
              <a:ext cx="304800" cy="458787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>
              <a:off x="2181225" y="2295525"/>
              <a:ext cx="990600" cy="68580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5400000" flipH="1" flipV="1">
              <a:off x="2533650" y="3086100"/>
              <a:ext cx="762000" cy="53340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40" name="TextBox 47"/>
          <p:cNvSpPr txBox="1">
            <a:spLocks noChangeArrowheads="1"/>
          </p:cNvSpPr>
          <p:nvPr/>
        </p:nvSpPr>
        <p:spPr bwMode="auto">
          <a:xfrm>
            <a:off x="0" y="-68263"/>
            <a:ext cx="9220200" cy="1201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2400"/>
              <a:t>1. Square prism resting on HP with one of its edges making 35</a:t>
            </a:r>
            <a:r>
              <a:rPr lang="en-US" altLang="en-US" sz="2400" baseline="30000"/>
              <a:t>o</a:t>
            </a:r>
            <a:r>
              <a:rPr lang="en-US" altLang="en-US" sz="2400"/>
              <a:t> to VP</a:t>
            </a:r>
          </a:p>
          <a:p>
            <a:pPr eaLnBrk="1" hangingPunct="1"/>
            <a:r>
              <a:rPr lang="en-US" altLang="en-US" sz="2400"/>
              <a:t>2. Section plane perpendicular to HP cuts the solid 3 mm away from the axis of solid and is inclined at 50</a:t>
            </a:r>
            <a:r>
              <a:rPr lang="en-US" altLang="en-US" sz="2400" baseline="30000"/>
              <a:t>o</a:t>
            </a:r>
            <a:r>
              <a:rPr lang="en-US" altLang="en-US" sz="2400"/>
              <a:t> to VP.</a:t>
            </a:r>
          </a:p>
        </p:txBody>
      </p:sp>
      <p:grpSp>
        <p:nvGrpSpPr>
          <p:cNvPr id="8" name="Group 56"/>
          <p:cNvGrpSpPr>
            <a:grpSpLocks/>
          </p:cNvGrpSpPr>
          <p:nvPr/>
        </p:nvGrpSpPr>
        <p:grpSpPr bwMode="auto">
          <a:xfrm>
            <a:off x="2179638" y="4276725"/>
            <a:ext cx="304800" cy="304800"/>
            <a:chOff x="4800600" y="2286000"/>
            <a:chExt cx="304800" cy="30480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4953000" y="2286000"/>
              <a:ext cx="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>
              <a:off x="4800600" y="2438400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" name="Straight Connector 8"/>
          <p:cNvCxnSpPr/>
          <p:nvPr/>
        </p:nvCxnSpPr>
        <p:spPr>
          <a:xfrm flipH="1" flipV="1">
            <a:off x="914400" y="2794000"/>
            <a:ext cx="3048000" cy="213201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Arc 15"/>
          <p:cNvSpPr/>
          <p:nvPr/>
        </p:nvSpPr>
        <p:spPr>
          <a:xfrm rot="4694630">
            <a:off x="969170" y="2663031"/>
            <a:ext cx="423862" cy="301625"/>
          </a:xfrm>
          <a:prstGeom prst="arc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3044" name="Rectangle 16"/>
          <p:cNvSpPr>
            <a:spLocks noChangeArrowheads="1"/>
          </p:cNvSpPr>
          <p:nvPr/>
        </p:nvSpPr>
        <p:spPr bwMode="auto">
          <a:xfrm>
            <a:off x="1279525" y="2881313"/>
            <a:ext cx="469900" cy="306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400"/>
              <a:t>35</a:t>
            </a:r>
            <a:r>
              <a:rPr lang="en-US" altLang="en-US" sz="1400" baseline="30000"/>
              <a:t>o</a:t>
            </a:r>
            <a:r>
              <a:rPr lang="en-US" altLang="en-US" sz="1400"/>
              <a:t> </a:t>
            </a:r>
          </a:p>
        </p:txBody>
      </p:sp>
      <p:cxnSp>
        <p:nvCxnSpPr>
          <p:cNvPr id="63" name="Straight Connector 62"/>
          <p:cNvCxnSpPr/>
          <p:nvPr/>
        </p:nvCxnSpPr>
        <p:spPr bwMode="auto">
          <a:xfrm>
            <a:off x="936625" y="2827338"/>
            <a:ext cx="2235200" cy="2584450"/>
          </a:xfrm>
          <a:prstGeom prst="line">
            <a:avLst/>
          </a:prstGeom>
          <a:ln w="952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rc 65"/>
          <p:cNvSpPr/>
          <p:nvPr/>
        </p:nvSpPr>
        <p:spPr>
          <a:xfrm rot="4694630">
            <a:off x="809626" y="2501900"/>
            <a:ext cx="1039812" cy="788987"/>
          </a:xfrm>
          <a:prstGeom prst="arc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7" name="Rectangle 66"/>
          <p:cNvSpPr>
            <a:spLocks noChangeArrowheads="1"/>
          </p:cNvSpPr>
          <p:nvPr/>
        </p:nvSpPr>
        <p:spPr bwMode="auto">
          <a:xfrm>
            <a:off x="1600200" y="3124200"/>
            <a:ext cx="4699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hangingPunct="1"/>
            <a:r>
              <a:rPr lang="en-US" altLang="en-US" sz="1400"/>
              <a:t>50</a:t>
            </a:r>
            <a:r>
              <a:rPr lang="en-US" altLang="en-US" sz="1400" baseline="30000"/>
              <a:t>o</a:t>
            </a:r>
            <a:r>
              <a:rPr lang="en-US" altLang="en-US" sz="14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4248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6" grpId="0"/>
      <p:bldP spid="37" grpId="0"/>
      <p:bldP spid="78" grpId="0" animBg="1"/>
      <p:bldP spid="6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62400" y="2149475"/>
            <a:ext cx="4800600" cy="4556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1524000" y="2606675"/>
            <a:ext cx="1371600" cy="18288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Rectangle 3"/>
          <p:cNvSpPr/>
          <p:nvPr/>
        </p:nvSpPr>
        <p:spPr>
          <a:xfrm rot="1665520">
            <a:off x="1709738" y="5164138"/>
            <a:ext cx="1000125" cy="990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5" name="Group 7"/>
          <p:cNvGrpSpPr>
            <a:grpSpLocks/>
          </p:cNvGrpSpPr>
          <p:nvPr/>
        </p:nvGrpSpPr>
        <p:grpSpPr bwMode="auto">
          <a:xfrm>
            <a:off x="1219200" y="2149475"/>
            <a:ext cx="1646238" cy="2743200"/>
            <a:chOff x="5257800" y="990600"/>
            <a:chExt cx="1678651" cy="1679575"/>
          </a:xfrm>
        </p:grpSpPr>
        <p:sp>
          <p:nvSpPr>
            <p:cNvPr id="45120" name="Line 40"/>
            <p:cNvSpPr>
              <a:spLocks noChangeShapeType="1"/>
            </p:cNvSpPr>
            <p:nvPr/>
          </p:nvSpPr>
          <p:spPr bwMode="auto">
            <a:xfrm flipV="1">
              <a:off x="5257800" y="1143000"/>
              <a:ext cx="1530350" cy="1527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lgDashDot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5121" name="Line 41"/>
            <p:cNvSpPr>
              <a:spLocks noChangeShapeType="1"/>
            </p:cNvSpPr>
            <p:nvPr/>
          </p:nvSpPr>
          <p:spPr bwMode="auto">
            <a:xfrm flipV="1">
              <a:off x="5276850" y="2463800"/>
              <a:ext cx="185737" cy="19050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122" name="Line 41"/>
            <p:cNvSpPr>
              <a:spLocks noChangeShapeType="1"/>
            </p:cNvSpPr>
            <p:nvPr/>
          </p:nvSpPr>
          <p:spPr bwMode="auto">
            <a:xfrm flipV="1">
              <a:off x="6750714" y="990600"/>
              <a:ext cx="185737" cy="19050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cxnSp>
        <p:nvCxnSpPr>
          <p:cNvPr id="10" name="Straight Connector 9"/>
          <p:cNvCxnSpPr/>
          <p:nvPr/>
        </p:nvCxnSpPr>
        <p:spPr>
          <a:xfrm rot="5400000" flipH="1" flipV="1">
            <a:off x="1066801" y="3521075"/>
            <a:ext cx="1828800" cy="3175"/>
          </a:xfrm>
          <a:prstGeom prst="line">
            <a:avLst/>
          </a:prstGeom>
          <a:ln w="254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5400000" flipH="1" flipV="1">
            <a:off x="1448594" y="3520281"/>
            <a:ext cx="1828800" cy="1588"/>
          </a:xfrm>
          <a:prstGeom prst="line">
            <a:avLst/>
          </a:prstGeom>
          <a:ln w="254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endCxn id="4" idx="3"/>
          </p:cNvCxnSpPr>
          <p:nvPr/>
        </p:nvCxnSpPr>
        <p:spPr>
          <a:xfrm rot="16200000" flipH="1">
            <a:off x="978694" y="4218781"/>
            <a:ext cx="3284538" cy="60325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065" name="TextBox 13"/>
          <p:cNvSpPr txBox="1">
            <a:spLocks noChangeArrowheads="1"/>
          </p:cNvSpPr>
          <p:nvPr/>
        </p:nvSpPr>
        <p:spPr bwMode="auto">
          <a:xfrm>
            <a:off x="1066800" y="56546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200"/>
              <a:t>a(p)</a:t>
            </a:r>
          </a:p>
        </p:txBody>
      </p:sp>
      <p:sp>
        <p:nvSpPr>
          <p:cNvPr id="45066" name="TextBox 14"/>
          <p:cNvSpPr txBox="1">
            <a:spLocks noChangeArrowheads="1"/>
          </p:cNvSpPr>
          <p:nvPr/>
        </p:nvSpPr>
        <p:spPr bwMode="auto">
          <a:xfrm>
            <a:off x="1905000" y="46640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200"/>
              <a:t>d(s)</a:t>
            </a:r>
          </a:p>
        </p:txBody>
      </p:sp>
      <p:sp>
        <p:nvSpPr>
          <p:cNvPr id="45067" name="TextBox 15"/>
          <p:cNvSpPr txBox="1">
            <a:spLocks noChangeArrowheads="1"/>
          </p:cNvSpPr>
          <p:nvPr/>
        </p:nvSpPr>
        <p:spPr bwMode="auto">
          <a:xfrm>
            <a:off x="2133600" y="64166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200"/>
              <a:t>b(q)</a:t>
            </a:r>
          </a:p>
        </p:txBody>
      </p:sp>
      <p:sp>
        <p:nvSpPr>
          <p:cNvPr id="45068" name="TextBox 16"/>
          <p:cNvSpPr txBox="1">
            <a:spLocks noChangeArrowheads="1"/>
          </p:cNvSpPr>
          <p:nvPr/>
        </p:nvSpPr>
        <p:spPr bwMode="auto">
          <a:xfrm>
            <a:off x="2895600" y="53498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200"/>
              <a:t>c(r)</a:t>
            </a:r>
          </a:p>
        </p:txBody>
      </p:sp>
      <p:sp>
        <p:nvSpPr>
          <p:cNvPr id="45069" name="TextBox 17"/>
          <p:cNvSpPr txBox="1">
            <a:spLocks noChangeArrowheads="1"/>
          </p:cNvSpPr>
          <p:nvPr/>
        </p:nvSpPr>
        <p:spPr bwMode="auto">
          <a:xfrm>
            <a:off x="1219200" y="2406650"/>
            <a:ext cx="3810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200"/>
              <a:t>a’</a:t>
            </a:r>
          </a:p>
        </p:txBody>
      </p:sp>
      <p:sp>
        <p:nvSpPr>
          <p:cNvPr id="45070" name="TextBox 18"/>
          <p:cNvSpPr txBox="1">
            <a:spLocks noChangeArrowheads="1"/>
          </p:cNvSpPr>
          <p:nvPr/>
        </p:nvSpPr>
        <p:spPr bwMode="auto">
          <a:xfrm>
            <a:off x="2895600" y="2406650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200"/>
              <a:t>c’</a:t>
            </a:r>
          </a:p>
        </p:txBody>
      </p:sp>
      <p:sp>
        <p:nvSpPr>
          <p:cNvPr id="45071" name="TextBox 19"/>
          <p:cNvSpPr txBox="1">
            <a:spLocks noChangeArrowheads="1"/>
          </p:cNvSpPr>
          <p:nvPr/>
        </p:nvSpPr>
        <p:spPr bwMode="auto">
          <a:xfrm>
            <a:off x="2209800" y="2378075"/>
            <a:ext cx="3810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200"/>
              <a:t>b’</a:t>
            </a:r>
          </a:p>
        </p:txBody>
      </p:sp>
      <p:sp>
        <p:nvSpPr>
          <p:cNvPr id="45072" name="TextBox 20"/>
          <p:cNvSpPr txBox="1">
            <a:spLocks noChangeArrowheads="1"/>
          </p:cNvSpPr>
          <p:nvPr/>
        </p:nvSpPr>
        <p:spPr bwMode="auto">
          <a:xfrm>
            <a:off x="1752600" y="23780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200"/>
              <a:t>d’</a:t>
            </a:r>
          </a:p>
        </p:txBody>
      </p:sp>
      <p:cxnSp>
        <p:nvCxnSpPr>
          <p:cNvPr id="23" name="Straight Connector 22"/>
          <p:cNvCxnSpPr>
            <a:stCxn id="45070" idx="1"/>
          </p:cNvCxnSpPr>
          <p:nvPr/>
        </p:nvCxnSpPr>
        <p:spPr>
          <a:xfrm rot="10800000" flipV="1">
            <a:off x="2895600" y="2544763"/>
            <a:ext cx="1588" cy="189071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525588" y="4435475"/>
            <a:ext cx="1370012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2590800" y="2606675"/>
            <a:ext cx="3810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rot="5400000">
            <a:off x="1677194" y="3748881"/>
            <a:ext cx="1371600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endCxn id="50" idx="3"/>
          </p:cNvCxnSpPr>
          <p:nvPr/>
        </p:nvCxnSpPr>
        <p:spPr>
          <a:xfrm rot="16200000" flipH="1">
            <a:off x="742157" y="4685506"/>
            <a:ext cx="3271838" cy="28575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5400000">
            <a:off x="1334294" y="4320381"/>
            <a:ext cx="1295400" cy="1588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48" idx="2"/>
          </p:cNvCxnSpPr>
          <p:nvPr/>
        </p:nvCxnSpPr>
        <p:spPr>
          <a:xfrm rot="5400000">
            <a:off x="817562" y="5141913"/>
            <a:ext cx="1414463" cy="1588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>
            <a:spLocks noChangeArrowheads="1"/>
          </p:cNvSpPr>
          <p:nvPr/>
        </p:nvSpPr>
        <p:spPr bwMode="auto">
          <a:xfrm>
            <a:off x="2667000" y="5121275"/>
            <a:ext cx="2286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100"/>
              <a:t>1</a:t>
            </a:r>
          </a:p>
        </p:txBody>
      </p:sp>
      <p:sp>
        <p:nvSpPr>
          <p:cNvPr id="41" name="TextBox 40"/>
          <p:cNvSpPr txBox="1">
            <a:spLocks noChangeArrowheads="1"/>
          </p:cNvSpPr>
          <p:nvPr/>
        </p:nvSpPr>
        <p:spPr bwMode="auto">
          <a:xfrm>
            <a:off x="2667000" y="5883275"/>
            <a:ext cx="2286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100"/>
              <a:t>2</a:t>
            </a:r>
          </a:p>
        </p:txBody>
      </p:sp>
      <p:sp>
        <p:nvSpPr>
          <p:cNvPr id="42" name="TextBox 41"/>
          <p:cNvSpPr txBox="1">
            <a:spLocks noChangeArrowheads="1"/>
          </p:cNvSpPr>
          <p:nvPr/>
        </p:nvSpPr>
        <p:spPr bwMode="auto">
          <a:xfrm>
            <a:off x="1676400" y="4816475"/>
            <a:ext cx="2286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100"/>
              <a:t>5</a:t>
            </a:r>
          </a:p>
        </p:txBody>
      </p:sp>
      <p:sp>
        <p:nvSpPr>
          <p:cNvPr id="43" name="TextBox 42"/>
          <p:cNvSpPr txBox="1">
            <a:spLocks noChangeArrowheads="1"/>
          </p:cNvSpPr>
          <p:nvPr/>
        </p:nvSpPr>
        <p:spPr bwMode="auto">
          <a:xfrm>
            <a:off x="1371600" y="5883275"/>
            <a:ext cx="2286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100"/>
              <a:t>4</a:t>
            </a:r>
          </a:p>
        </p:txBody>
      </p:sp>
      <p:sp>
        <p:nvSpPr>
          <p:cNvPr id="44" name="TextBox 43"/>
          <p:cNvSpPr txBox="1">
            <a:spLocks noChangeArrowheads="1"/>
          </p:cNvSpPr>
          <p:nvPr/>
        </p:nvSpPr>
        <p:spPr bwMode="auto">
          <a:xfrm>
            <a:off x="2057400" y="6264275"/>
            <a:ext cx="2286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/>
            <a:r>
              <a:rPr lang="en-US" altLang="en-US" sz="1100"/>
              <a:t>3</a:t>
            </a: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2624138" y="5307013"/>
            <a:ext cx="46037" cy="4603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2636838" y="5867400"/>
            <a:ext cx="46037" cy="4445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2819400" y="5426075"/>
            <a:ext cx="46038" cy="4603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1524000" y="5827713"/>
            <a:ext cx="46038" cy="4445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9" name="Oval 48"/>
          <p:cNvSpPr>
            <a:spLocks noChangeAspect="1"/>
          </p:cNvSpPr>
          <p:nvPr/>
        </p:nvSpPr>
        <p:spPr>
          <a:xfrm>
            <a:off x="1981200" y="4968875"/>
            <a:ext cx="46038" cy="4603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2386013" y="6297613"/>
            <a:ext cx="44450" cy="46037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58" name="Straight Connector 57"/>
          <p:cNvCxnSpPr>
            <a:endCxn id="45068" idx="1"/>
          </p:cNvCxnSpPr>
          <p:nvPr/>
        </p:nvCxnSpPr>
        <p:spPr>
          <a:xfrm rot="5400000">
            <a:off x="2331245" y="4923631"/>
            <a:ext cx="1128712" cy="3175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49" idx="1"/>
            <a:endCxn id="45068" idx="1"/>
          </p:cNvCxnSpPr>
          <p:nvPr/>
        </p:nvCxnSpPr>
        <p:spPr>
          <a:xfrm rot="16200000" flipH="1">
            <a:off x="2185193" y="4777582"/>
            <a:ext cx="512763" cy="908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endCxn id="50" idx="4"/>
          </p:cNvCxnSpPr>
          <p:nvPr/>
        </p:nvCxnSpPr>
        <p:spPr>
          <a:xfrm flipH="1">
            <a:off x="2408238" y="5500688"/>
            <a:ext cx="441325" cy="842962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16200000" flipH="1">
            <a:off x="1727994" y="5652294"/>
            <a:ext cx="512762" cy="908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rot="10800000" flipV="1">
            <a:off x="1524000" y="5011738"/>
            <a:ext cx="487363" cy="85407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>
            <a:stCxn id="45" idx="5"/>
            <a:endCxn id="46" idx="4"/>
          </p:cNvCxnSpPr>
          <p:nvPr/>
        </p:nvCxnSpPr>
        <p:spPr>
          <a:xfrm rot="5400000">
            <a:off x="2378075" y="5627688"/>
            <a:ext cx="566737" cy="158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/>
          <p:cNvCxnSpPr/>
          <p:nvPr/>
        </p:nvCxnSpPr>
        <p:spPr>
          <a:xfrm flipV="1">
            <a:off x="1935163" y="5102225"/>
            <a:ext cx="228600" cy="762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V="1">
            <a:off x="1854200" y="5184775"/>
            <a:ext cx="457200" cy="152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V="1">
            <a:off x="1752600" y="5273675"/>
            <a:ext cx="685800" cy="2286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/>
          <p:nvPr/>
        </p:nvCxnSpPr>
        <p:spPr>
          <a:xfrm flipV="1">
            <a:off x="1600200" y="5349875"/>
            <a:ext cx="990600" cy="381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 flipV="1">
            <a:off x="1646238" y="5489575"/>
            <a:ext cx="990600" cy="381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1752600" y="5654675"/>
            <a:ext cx="914400" cy="34131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V="1">
            <a:off x="1941513" y="5849938"/>
            <a:ext cx="685800" cy="2286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 flipV="1">
            <a:off x="2120900" y="6005513"/>
            <a:ext cx="457200" cy="152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2273300" y="6162675"/>
            <a:ext cx="228600" cy="762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106" name="TextBox 52"/>
          <p:cNvSpPr txBox="1">
            <a:spLocks noChangeArrowheads="1"/>
          </p:cNvSpPr>
          <p:nvPr/>
        </p:nvSpPr>
        <p:spPr bwMode="auto">
          <a:xfrm>
            <a:off x="0" y="147638"/>
            <a:ext cx="899160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 eaLnBrk="1" hangingPunct="1">
              <a:buFont typeface="Arial" charset="0"/>
              <a:buChar char="•"/>
            </a:pPr>
            <a:r>
              <a:rPr lang="en-US" altLang="en-US" sz="2400">
                <a:solidFill>
                  <a:srgbClr val="0000CC"/>
                </a:solidFill>
              </a:rPr>
              <a:t>Square prism resting on HP with one of its edges inclining 30</a:t>
            </a:r>
            <a:r>
              <a:rPr lang="en-US" altLang="en-US" sz="2400" baseline="30000">
                <a:solidFill>
                  <a:srgbClr val="0000CC"/>
                </a:solidFill>
              </a:rPr>
              <a:t>o</a:t>
            </a:r>
            <a:r>
              <a:rPr lang="en-US" altLang="en-US" sz="2400">
                <a:solidFill>
                  <a:srgbClr val="0000CC"/>
                </a:solidFill>
              </a:rPr>
              <a:t> to VP</a:t>
            </a:r>
          </a:p>
        </p:txBody>
      </p:sp>
      <p:cxnSp>
        <p:nvCxnSpPr>
          <p:cNvPr id="55" name="Straight Connector 54"/>
          <p:cNvCxnSpPr/>
          <p:nvPr/>
        </p:nvCxnSpPr>
        <p:spPr>
          <a:xfrm>
            <a:off x="533400" y="4435475"/>
            <a:ext cx="32004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>
            <a:spLocks noChangeArrowheads="1"/>
          </p:cNvSpPr>
          <p:nvPr/>
        </p:nvSpPr>
        <p:spPr bwMode="auto">
          <a:xfrm>
            <a:off x="0" y="762000"/>
            <a:ext cx="89916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457200" indent="-457200" eaLnBrk="1" hangingPunct="1">
              <a:buFont typeface="Arial" charset="0"/>
              <a:buChar char="•"/>
            </a:pPr>
            <a:r>
              <a:rPr lang="en-US" altLang="en-US" sz="2400">
                <a:solidFill>
                  <a:srgbClr val="CC0099"/>
                </a:solidFill>
              </a:rPr>
              <a:t>A section plane is inclined 60</a:t>
            </a:r>
            <a:r>
              <a:rPr lang="en-US" altLang="en-US" sz="2400" baseline="30000">
                <a:solidFill>
                  <a:srgbClr val="CC0099"/>
                </a:solidFill>
              </a:rPr>
              <a:t>o</a:t>
            </a:r>
            <a:r>
              <a:rPr lang="en-US" altLang="en-US" sz="2400">
                <a:solidFill>
                  <a:srgbClr val="CC0099"/>
                </a:solidFill>
              </a:rPr>
              <a:t> to HP and perpendicular to VP passing through the axis at 20 mm below the top face cuts it .</a:t>
            </a:r>
          </a:p>
        </p:txBody>
      </p:sp>
      <p:grpSp>
        <p:nvGrpSpPr>
          <p:cNvPr id="6" name="Group 56"/>
          <p:cNvGrpSpPr>
            <a:grpSpLocks/>
          </p:cNvGrpSpPr>
          <p:nvPr/>
        </p:nvGrpSpPr>
        <p:grpSpPr bwMode="auto">
          <a:xfrm>
            <a:off x="2057400" y="5486400"/>
            <a:ext cx="304800" cy="304800"/>
            <a:chOff x="4800600" y="2286000"/>
            <a:chExt cx="304800" cy="304800"/>
          </a:xfrm>
        </p:grpSpPr>
        <p:cxnSp>
          <p:nvCxnSpPr>
            <p:cNvPr id="59" name="Straight Connector 58"/>
            <p:cNvCxnSpPr/>
            <p:nvPr/>
          </p:nvCxnSpPr>
          <p:spPr>
            <a:xfrm>
              <a:off x="4953000" y="2286000"/>
              <a:ext cx="0" cy="3048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>
              <a:off x="4800600" y="2438400"/>
              <a:ext cx="304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" name="Straight Connector 6"/>
          <p:cNvCxnSpPr>
            <a:stCxn id="49" idx="7"/>
            <a:endCxn id="50" idx="0"/>
          </p:cNvCxnSpPr>
          <p:nvPr/>
        </p:nvCxnSpPr>
        <p:spPr>
          <a:xfrm>
            <a:off x="2020888" y="4975225"/>
            <a:ext cx="387350" cy="13223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48" idx="1"/>
            <a:endCxn id="47" idx="5"/>
          </p:cNvCxnSpPr>
          <p:nvPr/>
        </p:nvCxnSpPr>
        <p:spPr>
          <a:xfrm flipV="1">
            <a:off x="1530350" y="5465763"/>
            <a:ext cx="1328738" cy="368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3" idx="2"/>
          </p:cNvCxnSpPr>
          <p:nvPr/>
        </p:nvCxnSpPr>
        <p:spPr>
          <a:xfrm flipV="1">
            <a:off x="2209800" y="4435475"/>
            <a:ext cx="0" cy="12192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3" idx="2"/>
          </p:cNvCxnSpPr>
          <p:nvPr/>
        </p:nvCxnSpPr>
        <p:spPr>
          <a:xfrm flipV="1">
            <a:off x="2209800" y="2654300"/>
            <a:ext cx="0" cy="1781175"/>
          </a:xfrm>
          <a:prstGeom prst="line">
            <a:avLst/>
          </a:prstGeom>
          <a:ln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914400" y="3228975"/>
            <a:ext cx="1447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914400" y="2605088"/>
            <a:ext cx="685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1371600" y="2605088"/>
            <a:ext cx="0" cy="62388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1111858" y="2790549"/>
            <a:ext cx="369332" cy="249427"/>
          </a:xfrm>
          <a:prstGeom prst="rect">
            <a:avLst/>
          </a:prstGeom>
          <a:noFill/>
        </p:spPr>
        <p:txBody>
          <a:bodyPr vert="vert270"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dirty="0">
                <a:latin typeface="+mn-lt"/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1598634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 nodeType="clickPar">
                      <p:stCondLst>
                        <p:cond delay="indefinite"/>
                      </p:stCondLst>
                      <p:childTnLst>
                        <p:par>
                          <p:cTn id="1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 nodeType="clickPar">
                      <p:stCondLst>
                        <p:cond delay="indefinite"/>
                      </p:stCondLst>
                      <p:childTnLst>
                        <p:par>
                          <p:cTn id="1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1" grpId="0"/>
      <p:bldP spid="42" grpId="0"/>
      <p:bldP spid="43" grpId="0"/>
      <p:bldP spid="44" grpId="0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0" name="Text Box 4"/>
          <p:cNvSpPr txBox="1">
            <a:spLocks noChangeArrowheads="1"/>
          </p:cNvSpPr>
          <p:nvPr/>
        </p:nvSpPr>
        <p:spPr bwMode="auto">
          <a:xfrm>
            <a:off x="252413" y="4030663"/>
            <a:ext cx="5842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X</a:t>
            </a:r>
          </a:p>
        </p:txBody>
      </p:sp>
      <p:sp>
        <p:nvSpPr>
          <p:cNvPr id="39941" name="Line 5"/>
          <p:cNvSpPr>
            <a:spLocks noChangeShapeType="1"/>
          </p:cNvSpPr>
          <p:nvPr/>
        </p:nvSpPr>
        <p:spPr bwMode="auto">
          <a:xfrm>
            <a:off x="658813" y="4208463"/>
            <a:ext cx="76327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42" name="Text Box 6"/>
          <p:cNvSpPr txBox="1">
            <a:spLocks noChangeArrowheads="1"/>
          </p:cNvSpPr>
          <p:nvPr/>
        </p:nvSpPr>
        <p:spPr bwMode="auto">
          <a:xfrm>
            <a:off x="8291513" y="3971925"/>
            <a:ext cx="5842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Y</a:t>
            </a:r>
          </a:p>
        </p:txBody>
      </p:sp>
      <p:sp>
        <p:nvSpPr>
          <p:cNvPr id="39943" name="Oval 7"/>
          <p:cNvSpPr>
            <a:spLocks noChangeArrowheads="1"/>
          </p:cNvSpPr>
          <p:nvPr/>
        </p:nvSpPr>
        <p:spPr bwMode="auto">
          <a:xfrm>
            <a:off x="1955800" y="4692650"/>
            <a:ext cx="1828800" cy="1828800"/>
          </a:xfrm>
          <a:prstGeom prst="ellipse">
            <a:avLst/>
          </a:prstGeom>
          <a:solidFill>
            <a:schemeClr val="accent1">
              <a:alpha val="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1958975" y="4691063"/>
            <a:ext cx="1831975" cy="1831975"/>
            <a:chOff x="2950" y="2496"/>
            <a:chExt cx="1154" cy="1154"/>
          </a:xfrm>
        </p:grpSpPr>
        <p:sp>
          <p:nvSpPr>
            <p:cNvPr id="13509" name="Line 12"/>
            <p:cNvSpPr>
              <a:spLocks noChangeShapeType="1"/>
            </p:cNvSpPr>
            <p:nvPr/>
          </p:nvSpPr>
          <p:spPr bwMode="auto">
            <a:xfrm>
              <a:off x="2952" y="3074"/>
              <a:ext cx="1152" cy="0"/>
            </a:xfrm>
            <a:prstGeom prst="line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510" name="Line 13"/>
            <p:cNvSpPr>
              <a:spLocks noChangeShapeType="1"/>
            </p:cNvSpPr>
            <p:nvPr/>
          </p:nvSpPr>
          <p:spPr bwMode="auto">
            <a:xfrm rot="1800000">
              <a:off x="2952" y="3074"/>
              <a:ext cx="1152" cy="0"/>
            </a:xfrm>
            <a:prstGeom prst="line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511" name="Line 14"/>
            <p:cNvSpPr>
              <a:spLocks noChangeShapeType="1"/>
            </p:cNvSpPr>
            <p:nvPr/>
          </p:nvSpPr>
          <p:spPr bwMode="auto">
            <a:xfrm rot="3600000">
              <a:off x="2950" y="3074"/>
              <a:ext cx="1152" cy="0"/>
            </a:xfrm>
            <a:prstGeom prst="line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512" name="Line 15"/>
            <p:cNvSpPr>
              <a:spLocks noChangeShapeType="1"/>
            </p:cNvSpPr>
            <p:nvPr/>
          </p:nvSpPr>
          <p:spPr bwMode="auto">
            <a:xfrm rot="5400000">
              <a:off x="2950" y="3074"/>
              <a:ext cx="1152" cy="0"/>
            </a:xfrm>
            <a:prstGeom prst="line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513" name="Line 17"/>
            <p:cNvSpPr>
              <a:spLocks noChangeShapeType="1"/>
            </p:cNvSpPr>
            <p:nvPr/>
          </p:nvSpPr>
          <p:spPr bwMode="auto">
            <a:xfrm rot="-1800000">
              <a:off x="2950" y="3074"/>
              <a:ext cx="1152" cy="0"/>
            </a:xfrm>
            <a:prstGeom prst="line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3514" name="Line 18"/>
            <p:cNvSpPr>
              <a:spLocks noChangeShapeType="1"/>
            </p:cNvSpPr>
            <p:nvPr/>
          </p:nvSpPr>
          <p:spPr bwMode="auto">
            <a:xfrm rot="-3600000">
              <a:off x="2950" y="3072"/>
              <a:ext cx="1152" cy="0"/>
            </a:xfrm>
            <a:prstGeom prst="line">
              <a:avLst/>
            </a:prstGeom>
            <a:noFill/>
            <a:ln w="9525">
              <a:solidFill>
                <a:schemeClr val="bg1">
                  <a:lumMod val="65000"/>
                </a:schemeClr>
              </a:solidFill>
              <a:round/>
              <a:headEnd/>
              <a:tailEnd/>
            </a:ln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39956" name="Line 20"/>
          <p:cNvSpPr>
            <a:spLocks noChangeShapeType="1"/>
          </p:cNvSpPr>
          <p:nvPr/>
        </p:nvSpPr>
        <p:spPr bwMode="auto">
          <a:xfrm flipV="1">
            <a:off x="1955800" y="4208463"/>
            <a:ext cx="3175" cy="1398587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1609725" y="4422775"/>
            <a:ext cx="2586038" cy="2451100"/>
            <a:chOff x="2819" y="828"/>
            <a:chExt cx="1629" cy="1544"/>
          </a:xfrm>
        </p:grpSpPr>
        <p:sp>
          <p:nvSpPr>
            <p:cNvPr id="13497" name="Text Box 22"/>
            <p:cNvSpPr txBox="1">
              <a:spLocks noChangeArrowheads="1"/>
            </p:cNvSpPr>
            <p:nvPr/>
          </p:nvSpPr>
          <p:spPr bwMode="auto">
            <a:xfrm>
              <a:off x="2819" y="1504"/>
              <a:ext cx="2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1</a:t>
              </a:r>
            </a:p>
          </p:txBody>
        </p:sp>
        <p:sp>
          <p:nvSpPr>
            <p:cNvPr id="13498" name="Text Box 23"/>
            <p:cNvSpPr txBox="1">
              <a:spLocks noChangeArrowheads="1"/>
            </p:cNvSpPr>
            <p:nvPr/>
          </p:nvSpPr>
          <p:spPr bwMode="auto">
            <a:xfrm>
              <a:off x="2935" y="1136"/>
              <a:ext cx="2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2</a:t>
              </a:r>
            </a:p>
          </p:txBody>
        </p:sp>
        <p:sp>
          <p:nvSpPr>
            <p:cNvPr id="13499" name="Text Box 24"/>
            <p:cNvSpPr txBox="1">
              <a:spLocks noChangeArrowheads="1"/>
            </p:cNvSpPr>
            <p:nvPr/>
          </p:nvSpPr>
          <p:spPr bwMode="auto">
            <a:xfrm>
              <a:off x="3151" y="916"/>
              <a:ext cx="2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3</a:t>
              </a:r>
            </a:p>
          </p:txBody>
        </p:sp>
        <p:sp>
          <p:nvSpPr>
            <p:cNvPr id="13500" name="Text Box 25"/>
            <p:cNvSpPr txBox="1">
              <a:spLocks noChangeArrowheads="1"/>
            </p:cNvSpPr>
            <p:nvPr/>
          </p:nvSpPr>
          <p:spPr bwMode="auto">
            <a:xfrm>
              <a:off x="3512" y="828"/>
              <a:ext cx="2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4</a:t>
              </a:r>
            </a:p>
          </p:txBody>
        </p:sp>
        <p:sp>
          <p:nvSpPr>
            <p:cNvPr id="13501" name="Text Box 26"/>
            <p:cNvSpPr txBox="1">
              <a:spLocks noChangeArrowheads="1"/>
            </p:cNvSpPr>
            <p:nvPr/>
          </p:nvSpPr>
          <p:spPr bwMode="auto">
            <a:xfrm>
              <a:off x="3848" y="924"/>
              <a:ext cx="2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5</a:t>
              </a:r>
            </a:p>
          </p:txBody>
        </p:sp>
        <p:sp>
          <p:nvSpPr>
            <p:cNvPr id="13502" name="Text Box 27"/>
            <p:cNvSpPr txBox="1">
              <a:spLocks noChangeArrowheads="1"/>
            </p:cNvSpPr>
            <p:nvPr/>
          </p:nvSpPr>
          <p:spPr bwMode="auto">
            <a:xfrm>
              <a:off x="4088" y="1136"/>
              <a:ext cx="2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6</a:t>
              </a:r>
            </a:p>
          </p:txBody>
        </p:sp>
        <p:sp>
          <p:nvSpPr>
            <p:cNvPr id="13503" name="Text Box 28"/>
            <p:cNvSpPr txBox="1">
              <a:spLocks noChangeArrowheads="1"/>
            </p:cNvSpPr>
            <p:nvPr/>
          </p:nvSpPr>
          <p:spPr bwMode="auto">
            <a:xfrm>
              <a:off x="4208" y="1504"/>
              <a:ext cx="2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7</a:t>
              </a:r>
            </a:p>
          </p:txBody>
        </p:sp>
        <p:sp>
          <p:nvSpPr>
            <p:cNvPr id="13504" name="Text Box 29"/>
            <p:cNvSpPr txBox="1">
              <a:spLocks noChangeArrowheads="1"/>
            </p:cNvSpPr>
            <p:nvPr/>
          </p:nvSpPr>
          <p:spPr bwMode="auto">
            <a:xfrm>
              <a:off x="4104" y="1792"/>
              <a:ext cx="2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8</a:t>
              </a:r>
            </a:p>
          </p:txBody>
        </p:sp>
        <p:sp>
          <p:nvSpPr>
            <p:cNvPr id="13505" name="Text Box 30"/>
            <p:cNvSpPr txBox="1">
              <a:spLocks noChangeArrowheads="1"/>
            </p:cNvSpPr>
            <p:nvPr/>
          </p:nvSpPr>
          <p:spPr bwMode="auto">
            <a:xfrm>
              <a:off x="3912" y="2064"/>
              <a:ext cx="240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9</a:t>
              </a:r>
            </a:p>
          </p:txBody>
        </p:sp>
        <p:sp>
          <p:nvSpPr>
            <p:cNvPr id="13506" name="Text Box 31"/>
            <p:cNvSpPr txBox="1">
              <a:spLocks noChangeArrowheads="1"/>
            </p:cNvSpPr>
            <p:nvPr/>
          </p:nvSpPr>
          <p:spPr bwMode="auto">
            <a:xfrm>
              <a:off x="3512" y="2180"/>
              <a:ext cx="336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10</a:t>
              </a:r>
            </a:p>
          </p:txBody>
        </p:sp>
        <p:sp>
          <p:nvSpPr>
            <p:cNvPr id="13507" name="Text Box 32"/>
            <p:cNvSpPr txBox="1">
              <a:spLocks noChangeArrowheads="1"/>
            </p:cNvSpPr>
            <p:nvPr/>
          </p:nvSpPr>
          <p:spPr bwMode="auto">
            <a:xfrm>
              <a:off x="3175" y="2064"/>
              <a:ext cx="336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11</a:t>
              </a:r>
            </a:p>
          </p:txBody>
        </p:sp>
        <p:sp>
          <p:nvSpPr>
            <p:cNvPr id="13508" name="Text Box 33"/>
            <p:cNvSpPr txBox="1">
              <a:spLocks noChangeArrowheads="1"/>
            </p:cNvSpPr>
            <p:nvPr/>
          </p:nvSpPr>
          <p:spPr bwMode="auto">
            <a:xfrm>
              <a:off x="2891" y="1792"/>
              <a:ext cx="336" cy="19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400" b="1"/>
                <a:t>12</a:t>
              </a:r>
            </a:p>
          </p:txBody>
        </p:sp>
      </p:grpSp>
      <p:sp>
        <p:nvSpPr>
          <p:cNvPr id="39970" name="Line 34"/>
          <p:cNvSpPr>
            <a:spLocks noChangeShapeType="1"/>
          </p:cNvSpPr>
          <p:nvPr/>
        </p:nvSpPr>
        <p:spPr bwMode="auto">
          <a:xfrm flipV="1">
            <a:off x="2081213" y="4208463"/>
            <a:ext cx="0" cy="1846262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71" name="Line 35"/>
          <p:cNvSpPr>
            <a:spLocks noChangeShapeType="1"/>
          </p:cNvSpPr>
          <p:nvPr/>
        </p:nvSpPr>
        <p:spPr bwMode="auto">
          <a:xfrm flipV="1">
            <a:off x="3781425" y="4208463"/>
            <a:ext cx="3175" cy="1398587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72" name="Line 36"/>
          <p:cNvSpPr>
            <a:spLocks noChangeShapeType="1"/>
          </p:cNvSpPr>
          <p:nvPr/>
        </p:nvSpPr>
        <p:spPr bwMode="auto">
          <a:xfrm flipV="1">
            <a:off x="3657600" y="4208463"/>
            <a:ext cx="0" cy="1846262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73" name="Line 37"/>
          <p:cNvSpPr>
            <a:spLocks noChangeShapeType="1"/>
          </p:cNvSpPr>
          <p:nvPr/>
        </p:nvSpPr>
        <p:spPr bwMode="auto">
          <a:xfrm flipV="1">
            <a:off x="2414588" y="4208463"/>
            <a:ext cx="0" cy="2189162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74" name="Line 38"/>
          <p:cNvSpPr>
            <a:spLocks noChangeShapeType="1"/>
          </p:cNvSpPr>
          <p:nvPr/>
        </p:nvSpPr>
        <p:spPr bwMode="auto">
          <a:xfrm flipV="1">
            <a:off x="3324225" y="4208463"/>
            <a:ext cx="0" cy="2189162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75" name="Line 39"/>
          <p:cNvSpPr>
            <a:spLocks noChangeShapeType="1"/>
          </p:cNvSpPr>
          <p:nvPr/>
        </p:nvSpPr>
        <p:spPr bwMode="auto">
          <a:xfrm flipV="1">
            <a:off x="2873375" y="2259013"/>
            <a:ext cx="0" cy="426085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13327" name="Text Box 40"/>
          <p:cNvSpPr txBox="1">
            <a:spLocks noChangeArrowheads="1"/>
          </p:cNvSpPr>
          <p:nvPr/>
        </p:nvSpPr>
        <p:spPr bwMode="auto">
          <a:xfrm>
            <a:off x="0" y="0"/>
            <a:ext cx="9144000" cy="830997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dirty="0" smtClean="0">
                <a:latin typeface="Times New Roman" pitchFamily="18" charset="0"/>
              </a:rPr>
              <a:t>A </a:t>
            </a:r>
            <a:r>
              <a:rPr lang="en-US" sz="1600" dirty="0">
                <a:latin typeface="Times New Roman" pitchFamily="18" charset="0"/>
              </a:rPr>
              <a:t>Cone base 75 mm diameter and axis 80 mm long is resting on its base on H.P. It is cut by a section plane perpendicular to the V.P., inclined at 45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º to the H.P. and cutting the axis at a point 35 mm from the apex. </a:t>
            </a:r>
            <a:r>
              <a:rPr lang="en-US" sz="1600" dirty="0">
                <a:latin typeface="Times New Roman" pitchFamily="18" charset="0"/>
              </a:rPr>
              <a:t>Draw the front view, sectional top view, sectional side view and true shape of the section</a:t>
            </a:r>
            <a:r>
              <a:rPr lang="en-US" sz="1600" dirty="0" smtClean="0">
                <a:latin typeface="Times New Roman" pitchFamily="18" charset="0"/>
              </a:rPr>
              <a:t>. </a:t>
            </a:r>
            <a:endParaRPr lang="en-US" sz="16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9977" name="Line 41"/>
          <p:cNvSpPr>
            <a:spLocks noChangeShapeType="1"/>
          </p:cNvSpPr>
          <p:nvPr/>
        </p:nvSpPr>
        <p:spPr bwMode="auto">
          <a:xfrm>
            <a:off x="2873375" y="2259013"/>
            <a:ext cx="0" cy="1946275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79" name="Text Box 43"/>
          <p:cNvSpPr txBox="1">
            <a:spLocks noChangeArrowheads="1"/>
          </p:cNvSpPr>
          <p:nvPr/>
        </p:nvSpPr>
        <p:spPr bwMode="auto">
          <a:xfrm>
            <a:off x="1755775" y="4170363"/>
            <a:ext cx="2667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1</a:t>
            </a:r>
          </a:p>
        </p:txBody>
      </p:sp>
      <p:sp>
        <p:nvSpPr>
          <p:cNvPr id="39978" name="Line 42"/>
          <p:cNvSpPr>
            <a:spLocks noChangeShapeType="1"/>
          </p:cNvSpPr>
          <p:nvPr/>
        </p:nvSpPr>
        <p:spPr bwMode="auto">
          <a:xfrm>
            <a:off x="1954213" y="4208463"/>
            <a:ext cx="1830387" cy="0"/>
          </a:xfrm>
          <a:prstGeom prst="line">
            <a:avLst/>
          </a:prstGeom>
          <a:noFill/>
          <a:ln w="63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81" name="Text Box 45"/>
          <p:cNvSpPr txBox="1">
            <a:spLocks noChangeArrowheads="1"/>
          </p:cNvSpPr>
          <p:nvPr/>
        </p:nvSpPr>
        <p:spPr bwMode="auto">
          <a:xfrm>
            <a:off x="1978025" y="3998913"/>
            <a:ext cx="3889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  2 12</a:t>
            </a:r>
          </a:p>
        </p:txBody>
      </p:sp>
      <p:sp>
        <p:nvSpPr>
          <p:cNvPr id="39988" name="Text Box 52"/>
          <p:cNvSpPr txBox="1">
            <a:spLocks noChangeArrowheads="1"/>
          </p:cNvSpPr>
          <p:nvPr/>
        </p:nvSpPr>
        <p:spPr bwMode="auto">
          <a:xfrm>
            <a:off x="2241550" y="3979863"/>
            <a:ext cx="3889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3 11</a:t>
            </a:r>
          </a:p>
        </p:txBody>
      </p:sp>
      <p:sp>
        <p:nvSpPr>
          <p:cNvPr id="39989" name="Text Box 53"/>
          <p:cNvSpPr txBox="1">
            <a:spLocks noChangeArrowheads="1"/>
          </p:cNvSpPr>
          <p:nvPr/>
        </p:nvSpPr>
        <p:spPr bwMode="auto">
          <a:xfrm>
            <a:off x="2584450" y="3979863"/>
            <a:ext cx="38893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4 10</a:t>
            </a:r>
          </a:p>
        </p:txBody>
      </p:sp>
      <p:sp>
        <p:nvSpPr>
          <p:cNvPr id="39990" name="Text Box 54"/>
          <p:cNvSpPr txBox="1">
            <a:spLocks noChangeArrowheads="1"/>
          </p:cNvSpPr>
          <p:nvPr/>
        </p:nvSpPr>
        <p:spPr bwMode="auto">
          <a:xfrm>
            <a:off x="3098800" y="3987800"/>
            <a:ext cx="311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5 9</a:t>
            </a:r>
          </a:p>
        </p:txBody>
      </p:sp>
      <p:sp>
        <p:nvSpPr>
          <p:cNvPr id="39991" name="Text Box 55"/>
          <p:cNvSpPr txBox="1">
            <a:spLocks noChangeArrowheads="1"/>
          </p:cNvSpPr>
          <p:nvPr/>
        </p:nvSpPr>
        <p:spPr bwMode="auto">
          <a:xfrm>
            <a:off x="3406775" y="3986213"/>
            <a:ext cx="3111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6 8</a:t>
            </a:r>
          </a:p>
        </p:txBody>
      </p:sp>
      <p:sp>
        <p:nvSpPr>
          <p:cNvPr id="39992" name="Text Box 56"/>
          <p:cNvSpPr txBox="1">
            <a:spLocks noChangeArrowheads="1"/>
          </p:cNvSpPr>
          <p:nvPr/>
        </p:nvSpPr>
        <p:spPr bwMode="auto">
          <a:xfrm>
            <a:off x="3725863" y="4138613"/>
            <a:ext cx="26670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7</a:t>
            </a:r>
          </a:p>
        </p:txBody>
      </p:sp>
      <p:sp>
        <p:nvSpPr>
          <p:cNvPr id="39993" name="Line 57"/>
          <p:cNvSpPr>
            <a:spLocks noChangeShapeType="1"/>
          </p:cNvSpPr>
          <p:nvPr/>
        </p:nvSpPr>
        <p:spPr bwMode="auto">
          <a:xfrm flipV="1">
            <a:off x="1955800" y="2259013"/>
            <a:ext cx="917575" cy="19510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94" name="Line 58"/>
          <p:cNvSpPr>
            <a:spLocks noChangeShapeType="1"/>
          </p:cNvSpPr>
          <p:nvPr/>
        </p:nvSpPr>
        <p:spPr bwMode="auto">
          <a:xfrm flipV="1">
            <a:off x="2081213" y="2259013"/>
            <a:ext cx="792162" cy="1951037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95" name="Line 59"/>
          <p:cNvSpPr>
            <a:spLocks noChangeShapeType="1"/>
          </p:cNvSpPr>
          <p:nvPr/>
        </p:nvSpPr>
        <p:spPr bwMode="auto">
          <a:xfrm flipV="1">
            <a:off x="2414588" y="2259013"/>
            <a:ext cx="458787" cy="1951037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96" name="Line 60"/>
          <p:cNvSpPr>
            <a:spLocks noChangeShapeType="1"/>
          </p:cNvSpPr>
          <p:nvPr/>
        </p:nvSpPr>
        <p:spPr bwMode="auto">
          <a:xfrm flipH="1" flipV="1">
            <a:off x="2873375" y="2259013"/>
            <a:ext cx="450850" cy="194945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97" name="Line 61"/>
          <p:cNvSpPr>
            <a:spLocks noChangeShapeType="1"/>
          </p:cNvSpPr>
          <p:nvPr/>
        </p:nvSpPr>
        <p:spPr bwMode="auto">
          <a:xfrm flipH="1" flipV="1">
            <a:off x="2873375" y="2259013"/>
            <a:ext cx="784225" cy="1946275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98" name="Line 62"/>
          <p:cNvSpPr>
            <a:spLocks noChangeShapeType="1"/>
          </p:cNvSpPr>
          <p:nvPr/>
        </p:nvSpPr>
        <p:spPr bwMode="auto">
          <a:xfrm flipH="1" flipV="1">
            <a:off x="2873375" y="2259013"/>
            <a:ext cx="908050" cy="194945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39999" name="Text Box 63"/>
          <p:cNvSpPr txBox="1">
            <a:spLocks noChangeArrowheads="1"/>
          </p:cNvSpPr>
          <p:nvPr/>
        </p:nvSpPr>
        <p:spPr bwMode="auto">
          <a:xfrm>
            <a:off x="2646363" y="5375275"/>
            <a:ext cx="3619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/>
              <a:t>o</a:t>
            </a:r>
          </a:p>
        </p:txBody>
      </p:sp>
      <p:sp>
        <p:nvSpPr>
          <p:cNvPr id="40000" name="Text Box 64"/>
          <p:cNvSpPr txBox="1">
            <a:spLocks noChangeArrowheads="1"/>
          </p:cNvSpPr>
          <p:nvPr/>
        </p:nvSpPr>
        <p:spPr bwMode="auto">
          <a:xfrm>
            <a:off x="2736850" y="1962150"/>
            <a:ext cx="36195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/>
              <a:t>o’</a:t>
            </a:r>
          </a:p>
        </p:txBody>
      </p:sp>
      <p:sp>
        <p:nvSpPr>
          <p:cNvPr id="40001" name="Line 65"/>
          <p:cNvSpPr>
            <a:spLocks noChangeShapeType="1"/>
          </p:cNvSpPr>
          <p:nvPr/>
        </p:nvSpPr>
        <p:spPr bwMode="auto">
          <a:xfrm rot="-2700000">
            <a:off x="1585913" y="3365500"/>
            <a:ext cx="2078037" cy="0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02" name="Line 66"/>
          <p:cNvSpPr>
            <a:spLocks noChangeShapeType="1"/>
          </p:cNvSpPr>
          <p:nvPr/>
        </p:nvSpPr>
        <p:spPr bwMode="auto">
          <a:xfrm flipV="1">
            <a:off x="3562350" y="2259013"/>
            <a:ext cx="0" cy="850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IN"/>
          </a:p>
        </p:txBody>
      </p:sp>
      <p:sp>
        <p:nvSpPr>
          <p:cNvPr id="40003" name="Line 67"/>
          <p:cNvSpPr>
            <a:spLocks noChangeShapeType="1"/>
          </p:cNvSpPr>
          <p:nvPr/>
        </p:nvSpPr>
        <p:spPr bwMode="auto">
          <a:xfrm>
            <a:off x="2873375" y="2259013"/>
            <a:ext cx="784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04" name="Line 68"/>
          <p:cNvSpPr>
            <a:spLocks noChangeShapeType="1"/>
          </p:cNvSpPr>
          <p:nvPr/>
        </p:nvSpPr>
        <p:spPr bwMode="auto">
          <a:xfrm>
            <a:off x="2879725" y="3109913"/>
            <a:ext cx="784225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05" name="Text Box 69"/>
          <p:cNvSpPr txBox="1">
            <a:spLocks noChangeArrowheads="1"/>
          </p:cNvSpPr>
          <p:nvPr/>
        </p:nvSpPr>
        <p:spPr bwMode="auto">
          <a:xfrm rot="-5400000">
            <a:off x="3438525" y="2568575"/>
            <a:ext cx="3937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/>
              <a:t>35</a:t>
            </a:r>
          </a:p>
        </p:txBody>
      </p:sp>
      <p:sp>
        <p:nvSpPr>
          <p:cNvPr id="40007" name="Line 71"/>
          <p:cNvSpPr>
            <a:spLocks noChangeShapeType="1"/>
          </p:cNvSpPr>
          <p:nvPr/>
        </p:nvSpPr>
        <p:spPr bwMode="auto">
          <a:xfrm>
            <a:off x="2106613" y="3879850"/>
            <a:ext cx="0" cy="1733550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08" name="Line 72"/>
          <p:cNvSpPr>
            <a:spLocks noChangeShapeType="1"/>
          </p:cNvSpPr>
          <p:nvPr/>
        </p:nvSpPr>
        <p:spPr bwMode="auto">
          <a:xfrm>
            <a:off x="2284413" y="3702050"/>
            <a:ext cx="0" cy="2282825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09" name="Line 73"/>
          <p:cNvSpPr>
            <a:spLocks noChangeShapeType="1"/>
          </p:cNvSpPr>
          <p:nvPr/>
        </p:nvSpPr>
        <p:spPr bwMode="auto">
          <a:xfrm>
            <a:off x="2608263" y="3376613"/>
            <a:ext cx="0" cy="2678112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10" name="Line 74"/>
          <p:cNvSpPr>
            <a:spLocks noChangeShapeType="1"/>
          </p:cNvSpPr>
          <p:nvPr/>
        </p:nvSpPr>
        <p:spPr bwMode="auto">
          <a:xfrm>
            <a:off x="3030538" y="2951163"/>
            <a:ext cx="0" cy="2976562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11" name="Line 75"/>
          <p:cNvSpPr>
            <a:spLocks noChangeShapeType="1"/>
          </p:cNvSpPr>
          <p:nvPr/>
        </p:nvSpPr>
        <p:spPr bwMode="auto">
          <a:xfrm flipH="1">
            <a:off x="2464302" y="3109912"/>
            <a:ext cx="396392" cy="1707"/>
          </a:xfrm>
          <a:prstGeom prst="line">
            <a:avLst/>
          </a:prstGeom>
          <a:noFill/>
          <a:ln w="9525">
            <a:solidFill>
              <a:srgbClr val="FF00FF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IN"/>
          </a:p>
        </p:txBody>
      </p:sp>
      <p:sp>
        <p:nvSpPr>
          <p:cNvPr id="40012" name="Line 76"/>
          <p:cNvSpPr>
            <a:spLocks noChangeShapeType="1"/>
          </p:cNvSpPr>
          <p:nvPr/>
        </p:nvSpPr>
        <p:spPr bwMode="auto">
          <a:xfrm>
            <a:off x="2470150" y="3109913"/>
            <a:ext cx="0" cy="2498725"/>
          </a:xfrm>
          <a:prstGeom prst="line">
            <a:avLst/>
          </a:prstGeom>
          <a:noFill/>
          <a:ln w="9525">
            <a:solidFill>
              <a:srgbClr val="FF00FF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13" name="Arc 77"/>
          <p:cNvSpPr>
            <a:spLocks/>
          </p:cNvSpPr>
          <p:nvPr/>
        </p:nvSpPr>
        <p:spPr bwMode="auto">
          <a:xfrm rot="-5400000">
            <a:off x="2269332" y="5414169"/>
            <a:ext cx="806450" cy="401637"/>
          </a:xfrm>
          <a:custGeom>
            <a:avLst/>
            <a:gdLst>
              <a:gd name="T0" fmla="*/ 0 w 43196"/>
              <a:gd name="T1" fmla="*/ 394088 h 21600"/>
              <a:gd name="T2" fmla="*/ 806450 w 43196"/>
              <a:gd name="T3" fmla="*/ 401637 h 21600"/>
              <a:gd name="T4" fmla="*/ 403188 w 43196"/>
              <a:gd name="T5" fmla="*/ 401637 h 21600"/>
              <a:gd name="T6" fmla="*/ 0 60000 65536"/>
              <a:gd name="T7" fmla="*/ 0 60000 65536"/>
              <a:gd name="T8" fmla="*/ 0 60000 65536"/>
              <a:gd name="T9" fmla="*/ 0 w 43196"/>
              <a:gd name="T10" fmla="*/ 0 h 21600"/>
              <a:gd name="T11" fmla="*/ 43196 w 43196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43196" h="21600" fill="none" extrusionOk="0">
                <a:moveTo>
                  <a:pt x="-1" y="21193"/>
                </a:moveTo>
                <a:cubicBezTo>
                  <a:pt x="221" y="9424"/>
                  <a:pt x="9824" y="-1"/>
                  <a:pt x="21596" y="0"/>
                </a:cubicBezTo>
                <a:cubicBezTo>
                  <a:pt x="33525" y="0"/>
                  <a:pt x="43196" y="9670"/>
                  <a:pt x="43196" y="21600"/>
                </a:cubicBezTo>
              </a:path>
              <a:path w="43196" h="21600" stroke="0" extrusionOk="0">
                <a:moveTo>
                  <a:pt x="-1" y="21193"/>
                </a:moveTo>
                <a:cubicBezTo>
                  <a:pt x="221" y="9424"/>
                  <a:pt x="9824" y="-1"/>
                  <a:pt x="21596" y="0"/>
                </a:cubicBezTo>
                <a:cubicBezTo>
                  <a:pt x="33525" y="0"/>
                  <a:pt x="43196" y="9670"/>
                  <a:pt x="43196" y="21600"/>
                </a:cubicBezTo>
                <a:lnTo>
                  <a:pt x="21596" y="21600"/>
                </a:lnTo>
                <a:close/>
              </a:path>
            </a:pathLst>
          </a:custGeom>
          <a:noFill/>
          <a:ln w="9525">
            <a:solidFill>
              <a:srgbClr val="FF00FF"/>
            </a:solidFill>
            <a:round/>
            <a:headEnd type="triangle" w="med" len="med"/>
            <a:tailEnd type="triangle" w="med" len="med"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14" name="Line 78"/>
          <p:cNvSpPr>
            <a:spLocks noChangeShapeType="1"/>
          </p:cNvSpPr>
          <p:nvPr/>
        </p:nvSpPr>
        <p:spPr bwMode="auto">
          <a:xfrm>
            <a:off x="3119438" y="2865438"/>
            <a:ext cx="0" cy="2976562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15" name="Line 79"/>
          <p:cNvSpPr>
            <a:spLocks noChangeShapeType="1"/>
          </p:cNvSpPr>
          <p:nvPr/>
        </p:nvSpPr>
        <p:spPr bwMode="auto">
          <a:xfrm>
            <a:off x="3144838" y="2840038"/>
            <a:ext cx="0" cy="2976562"/>
          </a:xfrm>
          <a:prstGeom prst="line">
            <a:avLst/>
          </a:prstGeom>
          <a:noFill/>
          <a:ln w="9525">
            <a:solidFill>
              <a:schemeClr val="bg1">
                <a:lumMod val="5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16" name="Oval 80"/>
          <p:cNvSpPr>
            <a:spLocks noChangeArrowheads="1"/>
          </p:cNvSpPr>
          <p:nvPr/>
        </p:nvSpPr>
        <p:spPr bwMode="auto">
          <a:xfrm>
            <a:off x="2105025" y="5146675"/>
            <a:ext cx="1038225" cy="917575"/>
          </a:xfrm>
          <a:prstGeom prst="ellipse">
            <a:avLst/>
          </a:prstGeom>
          <a:solidFill>
            <a:schemeClr val="accent1">
              <a:alpha val="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17" name="Text Box 81"/>
          <p:cNvSpPr txBox="1">
            <a:spLocks noChangeArrowheads="1"/>
          </p:cNvSpPr>
          <p:nvPr/>
        </p:nvSpPr>
        <p:spPr bwMode="auto">
          <a:xfrm>
            <a:off x="1922463" y="5500688"/>
            <a:ext cx="252412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a</a:t>
            </a:r>
          </a:p>
        </p:txBody>
      </p:sp>
      <p:sp>
        <p:nvSpPr>
          <p:cNvPr id="40019" name="Text Box 83"/>
          <p:cNvSpPr txBox="1">
            <a:spLocks noChangeArrowheads="1"/>
          </p:cNvSpPr>
          <p:nvPr/>
        </p:nvSpPr>
        <p:spPr bwMode="auto">
          <a:xfrm>
            <a:off x="2095500" y="5106988"/>
            <a:ext cx="2667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b</a:t>
            </a:r>
          </a:p>
        </p:txBody>
      </p:sp>
      <p:sp>
        <p:nvSpPr>
          <p:cNvPr id="40020" name="Text Box 84"/>
          <p:cNvSpPr txBox="1">
            <a:spLocks noChangeArrowheads="1"/>
          </p:cNvSpPr>
          <p:nvPr/>
        </p:nvSpPr>
        <p:spPr bwMode="auto">
          <a:xfrm>
            <a:off x="2482850" y="6040438"/>
            <a:ext cx="2667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k</a:t>
            </a:r>
          </a:p>
        </p:txBody>
      </p:sp>
      <p:sp>
        <p:nvSpPr>
          <p:cNvPr id="40021" name="Text Box 85"/>
          <p:cNvSpPr txBox="1">
            <a:spLocks noChangeArrowheads="1"/>
          </p:cNvSpPr>
          <p:nvPr/>
        </p:nvSpPr>
        <p:spPr bwMode="auto">
          <a:xfrm>
            <a:off x="2447925" y="4964113"/>
            <a:ext cx="2667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c</a:t>
            </a:r>
          </a:p>
        </p:txBody>
      </p:sp>
      <p:sp>
        <p:nvSpPr>
          <p:cNvPr id="40022" name="Text Box 86"/>
          <p:cNvSpPr txBox="1">
            <a:spLocks noChangeArrowheads="1"/>
          </p:cNvSpPr>
          <p:nvPr/>
        </p:nvSpPr>
        <p:spPr bwMode="auto">
          <a:xfrm>
            <a:off x="2784475" y="5043488"/>
            <a:ext cx="2667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d</a:t>
            </a:r>
          </a:p>
        </p:txBody>
      </p:sp>
      <p:sp>
        <p:nvSpPr>
          <p:cNvPr id="40023" name="Text Box 87"/>
          <p:cNvSpPr txBox="1">
            <a:spLocks noChangeArrowheads="1"/>
          </p:cNvSpPr>
          <p:nvPr/>
        </p:nvSpPr>
        <p:spPr bwMode="auto">
          <a:xfrm>
            <a:off x="2154238" y="5922963"/>
            <a:ext cx="2667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l</a:t>
            </a:r>
          </a:p>
        </p:txBody>
      </p:sp>
      <p:sp>
        <p:nvSpPr>
          <p:cNvPr id="40024" name="Text Box 88"/>
          <p:cNvSpPr txBox="1">
            <a:spLocks noChangeArrowheads="1"/>
          </p:cNvSpPr>
          <p:nvPr/>
        </p:nvSpPr>
        <p:spPr bwMode="auto">
          <a:xfrm>
            <a:off x="2917825" y="5143500"/>
            <a:ext cx="2667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e</a:t>
            </a:r>
          </a:p>
        </p:txBody>
      </p:sp>
      <p:sp>
        <p:nvSpPr>
          <p:cNvPr id="40026" name="Text Box 90"/>
          <p:cNvSpPr txBox="1">
            <a:spLocks noChangeArrowheads="1"/>
          </p:cNvSpPr>
          <p:nvPr/>
        </p:nvSpPr>
        <p:spPr bwMode="auto">
          <a:xfrm>
            <a:off x="3057525" y="5343525"/>
            <a:ext cx="2667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f</a:t>
            </a:r>
          </a:p>
        </p:txBody>
      </p:sp>
      <p:sp>
        <p:nvSpPr>
          <p:cNvPr id="40027" name="Text Box 91"/>
          <p:cNvSpPr txBox="1">
            <a:spLocks noChangeArrowheads="1"/>
          </p:cNvSpPr>
          <p:nvPr/>
        </p:nvSpPr>
        <p:spPr bwMode="auto">
          <a:xfrm>
            <a:off x="3082925" y="5476875"/>
            <a:ext cx="2667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g</a:t>
            </a:r>
          </a:p>
        </p:txBody>
      </p:sp>
      <p:sp>
        <p:nvSpPr>
          <p:cNvPr id="40028" name="Text Box 92"/>
          <p:cNvSpPr txBox="1">
            <a:spLocks noChangeArrowheads="1"/>
          </p:cNvSpPr>
          <p:nvPr/>
        </p:nvSpPr>
        <p:spPr bwMode="auto">
          <a:xfrm>
            <a:off x="3030538" y="5708650"/>
            <a:ext cx="2667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h</a:t>
            </a:r>
          </a:p>
        </p:txBody>
      </p:sp>
      <p:sp>
        <p:nvSpPr>
          <p:cNvPr id="40029" name="Text Box 93"/>
          <p:cNvSpPr txBox="1">
            <a:spLocks noChangeArrowheads="1"/>
          </p:cNvSpPr>
          <p:nvPr/>
        </p:nvSpPr>
        <p:spPr bwMode="auto">
          <a:xfrm>
            <a:off x="2924175" y="5876925"/>
            <a:ext cx="2667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i</a:t>
            </a:r>
          </a:p>
        </p:txBody>
      </p:sp>
      <p:sp>
        <p:nvSpPr>
          <p:cNvPr id="40030" name="Text Box 94"/>
          <p:cNvSpPr txBox="1">
            <a:spLocks noChangeArrowheads="1"/>
          </p:cNvSpPr>
          <p:nvPr/>
        </p:nvSpPr>
        <p:spPr bwMode="auto">
          <a:xfrm>
            <a:off x="2768600" y="6005513"/>
            <a:ext cx="2667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j</a:t>
            </a:r>
          </a:p>
        </p:txBody>
      </p:sp>
      <p:sp>
        <p:nvSpPr>
          <p:cNvPr id="40031" name="Text Box 95"/>
          <p:cNvSpPr txBox="1">
            <a:spLocks noChangeArrowheads="1"/>
          </p:cNvSpPr>
          <p:nvPr/>
        </p:nvSpPr>
        <p:spPr bwMode="auto">
          <a:xfrm>
            <a:off x="1868488" y="3771900"/>
            <a:ext cx="2921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a’</a:t>
            </a:r>
          </a:p>
        </p:txBody>
      </p:sp>
      <p:sp>
        <p:nvSpPr>
          <p:cNvPr id="40032" name="Text Box 96"/>
          <p:cNvSpPr txBox="1">
            <a:spLocks noChangeArrowheads="1"/>
          </p:cNvSpPr>
          <p:nvPr/>
        </p:nvSpPr>
        <p:spPr bwMode="auto">
          <a:xfrm>
            <a:off x="2206625" y="3636963"/>
            <a:ext cx="2921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b’</a:t>
            </a:r>
          </a:p>
        </p:txBody>
      </p:sp>
      <p:sp>
        <p:nvSpPr>
          <p:cNvPr id="40033" name="Text Box 97"/>
          <p:cNvSpPr txBox="1">
            <a:spLocks noChangeArrowheads="1"/>
          </p:cNvSpPr>
          <p:nvPr/>
        </p:nvSpPr>
        <p:spPr bwMode="auto">
          <a:xfrm>
            <a:off x="2554288" y="3378200"/>
            <a:ext cx="319087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k’</a:t>
            </a:r>
          </a:p>
        </p:txBody>
      </p:sp>
      <p:sp>
        <p:nvSpPr>
          <p:cNvPr id="40034" name="Text Box 98"/>
          <p:cNvSpPr txBox="1">
            <a:spLocks noChangeArrowheads="1"/>
          </p:cNvSpPr>
          <p:nvPr/>
        </p:nvSpPr>
        <p:spPr bwMode="auto">
          <a:xfrm>
            <a:off x="2540000" y="3297238"/>
            <a:ext cx="303213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c’</a:t>
            </a:r>
          </a:p>
        </p:txBody>
      </p:sp>
      <p:sp>
        <p:nvSpPr>
          <p:cNvPr id="40035" name="Text Box 99"/>
          <p:cNvSpPr txBox="1">
            <a:spLocks noChangeArrowheads="1"/>
          </p:cNvSpPr>
          <p:nvPr/>
        </p:nvSpPr>
        <p:spPr bwMode="auto">
          <a:xfrm>
            <a:off x="2749550" y="3067050"/>
            <a:ext cx="3349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d’</a:t>
            </a:r>
          </a:p>
        </p:txBody>
      </p:sp>
      <p:sp>
        <p:nvSpPr>
          <p:cNvPr id="40036" name="Text Box 100"/>
          <p:cNvSpPr txBox="1">
            <a:spLocks noChangeArrowheads="1"/>
          </p:cNvSpPr>
          <p:nvPr/>
        </p:nvSpPr>
        <p:spPr bwMode="auto">
          <a:xfrm>
            <a:off x="2228850" y="3740150"/>
            <a:ext cx="2667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l’</a:t>
            </a:r>
          </a:p>
        </p:txBody>
      </p:sp>
      <p:sp>
        <p:nvSpPr>
          <p:cNvPr id="40037" name="Text Box 101"/>
          <p:cNvSpPr txBox="1">
            <a:spLocks noChangeArrowheads="1"/>
          </p:cNvSpPr>
          <p:nvPr/>
        </p:nvSpPr>
        <p:spPr bwMode="auto">
          <a:xfrm>
            <a:off x="2924175" y="2882900"/>
            <a:ext cx="325438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e’</a:t>
            </a:r>
          </a:p>
        </p:txBody>
      </p:sp>
      <p:sp>
        <p:nvSpPr>
          <p:cNvPr id="40038" name="Text Box 102"/>
          <p:cNvSpPr txBox="1">
            <a:spLocks noChangeArrowheads="1"/>
          </p:cNvSpPr>
          <p:nvPr/>
        </p:nvSpPr>
        <p:spPr bwMode="auto">
          <a:xfrm>
            <a:off x="3008313" y="2817813"/>
            <a:ext cx="266700" cy="2143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f’</a:t>
            </a:r>
          </a:p>
        </p:txBody>
      </p:sp>
      <p:sp>
        <p:nvSpPr>
          <p:cNvPr id="40039" name="Text Box 103"/>
          <p:cNvSpPr txBox="1">
            <a:spLocks noChangeArrowheads="1"/>
          </p:cNvSpPr>
          <p:nvPr/>
        </p:nvSpPr>
        <p:spPr bwMode="auto">
          <a:xfrm>
            <a:off x="3082925" y="2725738"/>
            <a:ext cx="358775" cy="21431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g’</a:t>
            </a:r>
          </a:p>
        </p:txBody>
      </p:sp>
      <p:sp>
        <p:nvSpPr>
          <p:cNvPr id="40040" name="Text Box 104"/>
          <p:cNvSpPr txBox="1">
            <a:spLocks noChangeArrowheads="1"/>
          </p:cNvSpPr>
          <p:nvPr/>
        </p:nvSpPr>
        <p:spPr bwMode="auto">
          <a:xfrm>
            <a:off x="3030538" y="2911475"/>
            <a:ext cx="298450" cy="2143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h’</a:t>
            </a:r>
          </a:p>
        </p:txBody>
      </p:sp>
      <p:sp>
        <p:nvSpPr>
          <p:cNvPr id="40041" name="Text Box 105"/>
          <p:cNvSpPr txBox="1">
            <a:spLocks noChangeArrowheads="1"/>
          </p:cNvSpPr>
          <p:nvPr/>
        </p:nvSpPr>
        <p:spPr bwMode="auto">
          <a:xfrm>
            <a:off x="2917825" y="3011488"/>
            <a:ext cx="2667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i’</a:t>
            </a:r>
          </a:p>
        </p:txBody>
      </p:sp>
      <p:sp>
        <p:nvSpPr>
          <p:cNvPr id="40042" name="Text Box 106"/>
          <p:cNvSpPr txBox="1">
            <a:spLocks noChangeArrowheads="1"/>
          </p:cNvSpPr>
          <p:nvPr/>
        </p:nvSpPr>
        <p:spPr bwMode="auto">
          <a:xfrm>
            <a:off x="2768600" y="3173413"/>
            <a:ext cx="2667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b="1"/>
              <a:t>j’</a:t>
            </a:r>
          </a:p>
        </p:txBody>
      </p:sp>
      <p:sp>
        <p:nvSpPr>
          <p:cNvPr id="40044" name="Line 108"/>
          <p:cNvSpPr>
            <a:spLocks noChangeShapeType="1"/>
          </p:cNvSpPr>
          <p:nvPr/>
        </p:nvSpPr>
        <p:spPr bwMode="auto">
          <a:xfrm flipH="1">
            <a:off x="1954213" y="3879850"/>
            <a:ext cx="152400" cy="328613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45" name="Line 109"/>
          <p:cNvSpPr>
            <a:spLocks noChangeShapeType="1"/>
          </p:cNvSpPr>
          <p:nvPr/>
        </p:nvSpPr>
        <p:spPr bwMode="auto">
          <a:xfrm>
            <a:off x="3144838" y="2840038"/>
            <a:ext cx="636587" cy="1373187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48" name="Line 112"/>
          <p:cNvSpPr>
            <a:spLocks noChangeShapeType="1"/>
          </p:cNvSpPr>
          <p:nvPr/>
        </p:nvSpPr>
        <p:spPr bwMode="auto">
          <a:xfrm rot="2700000">
            <a:off x="481807" y="3212306"/>
            <a:ext cx="1905000" cy="1587"/>
          </a:xfrm>
          <a:prstGeom prst="line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50" name="Line 114"/>
          <p:cNvSpPr>
            <a:spLocks noChangeShapeType="1"/>
          </p:cNvSpPr>
          <p:nvPr/>
        </p:nvSpPr>
        <p:spPr bwMode="auto">
          <a:xfrm rot="2700000">
            <a:off x="954881" y="2691607"/>
            <a:ext cx="1935163" cy="0"/>
          </a:xfrm>
          <a:prstGeom prst="line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51" name="Line 115"/>
          <p:cNvSpPr>
            <a:spLocks noChangeShapeType="1"/>
          </p:cNvSpPr>
          <p:nvPr/>
        </p:nvSpPr>
        <p:spPr bwMode="auto">
          <a:xfrm rot="2700000">
            <a:off x="1132681" y="2385219"/>
            <a:ext cx="2039938" cy="0"/>
          </a:xfrm>
          <a:prstGeom prst="line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52" name="Line 116"/>
          <p:cNvSpPr>
            <a:spLocks noChangeShapeType="1"/>
          </p:cNvSpPr>
          <p:nvPr/>
        </p:nvSpPr>
        <p:spPr bwMode="auto">
          <a:xfrm rot="2700000">
            <a:off x="1495425" y="2317750"/>
            <a:ext cx="1803400" cy="0"/>
          </a:xfrm>
          <a:prstGeom prst="line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53" name="Line 117"/>
          <p:cNvSpPr>
            <a:spLocks noChangeShapeType="1"/>
          </p:cNvSpPr>
          <p:nvPr/>
        </p:nvSpPr>
        <p:spPr bwMode="auto">
          <a:xfrm rot="2700000">
            <a:off x="1693069" y="2274094"/>
            <a:ext cx="1665288" cy="0"/>
          </a:xfrm>
          <a:prstGeom prst="line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54" name="Line 118"/>
          <p:cNvSpPr>
            <a:spLocks noChangeShapeType="1"/>
          </p:cNvSpPr>
          <p:nvPr/>
        </p:nvSpPr>
        <p:spPr bwMode="auto">
          <a:xfrm rot="2700000">
            <a:off x="1741487" y="2259013"/>
            <a:ext cx="1641475" cy="0"/>
          </a:xfrm>
          <a:prstGeom prst="line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57" name="Oval 121"/>
          <p:cNvSpPr>
            <a:spLocks noChangeArrowheads="1"/>
          </p:cNvSpPr>
          <p:nvPr/>
        </p:nvSpPr>
        <p:spPr bwMode="auto">
          <a:xfrm rot="-2700000">
            <a:off x="898525" y="1906588"/>
            <a:ext cx="1466850" cy="939800"/>
          </a:xfrm>
          <a:prstGeom prst="ellipse">
            <a:avLst/>
          </a:prstGeom>
          <a:solidFill>
            <a:schemeClr val="accent1">
              <a:alpha val="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58" name="Line 122"/>
          <p:cNvSpPr>
            <a:spLocks noChangeShapeType="1"/>
          </p:cNvSpPr>
          <p:nvPr/>
        </p:nvSpPr>
        <p:spPr bwMode="auto">
          <a:xfrm rot="18900000" flipV="1">
            <a:off x="1604963" y="2073275"/>
            <a:ext cx="0" cy="1905000"/>
          </a:xfrm>
          <a:prstGeom prst="line">
            <a:avLst/>
          </a:prstGeom>
          <a:noFill/>
          <a:ln w="9525">
            <a:solidFill>
              <a:schemeClr val="accent1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059" name="Text Box 123"/>
          <p:cNvSpPr txBox="1">
            <a:spLocks noChangeArrowheads="1"/>
          </p:cNvSpPr>
          <p:nvPr/>
        </p:nvSpPr>
        <p:spPr bwMode="auto">
          <a:xfrm rot="-2877047">
            <a:off x="797719" y="2866232"/>
            <a:ext cx="292100" cy="214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/>
              <a:t>a</a:t>
            </a:r>
            <a:r>
              <a:rPr lang="en-US" sz="800" baseline="-25000"/>
              <a:t>1</a:t>
            </a:r>
          </a:p>
        </p:txBody>
      </p:sp>
      <p:sp>
        <p:nvSpPr>
          <p:cNvPr id="40060" name="Oval 124"/>
          <p:cNvSpPr>
            <a:spLocks noChangeArrowheads="1"/>
          </p:cNvSpPr>
          <p:nvPr/>
        </p:nvSpPr>
        <p:spPr bwMode="auto">
          <a:xfrm>
            <a:off x="1089025" y="2873375"/>
            <a:ext cx="46038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61" name="Oval 125"/>
          <p:cNvSpPr>
            <a:spLocks noChangeArrowheads="1"/>
          </p:cNvSpPr>
          <p:nvPr/>
        </p:nvSpPr>
        <p:spPr bwMode="auto">
          <a:xfrm>
            <a:off x="1020763" y="2441575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62" name="Text Box 126"/>
          <p:cNvSpPr txBox="1">
            <a:spLocks noChangeArrowheads="1"/>
          </p:cNvSpPr>
          <p:nvPr/>
        </p:nvSpPr>
        <p:spPr bwMode="auto">
          <a:xfrm rot="-2877047">
            <a:off x="645319" y="2190978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l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63" name="Oval 127"/>
          <p:cNvSpPr>
            <a:spLocks noChangeArrowheads="1"/>
          </p:cNvSpPr>
          <p:nvPr/>
        </p:nvSpPr>
        <p:spPr bwMode="auto">
          <a:xfrm>
            <a:off x="1262063" y="2038350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64" name="Text Box 128"/>
          <p:cNvSpPr txBox="1">
            <a:spLocks noChangeArrowheads="1"/>
          </p:cNvSpPr>
          <p:nvPr/>
        </p:nvSpPr>
        <p:spPr bwMode="auto">
          <a:xfrm rot="-2877047">
            <a:off x="956469" y="1787753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k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65" name="Oval 129"/>
          <p:cNvSpPr>
            <a:spLocks noChangeArrowheads="1"/>
          </p:cNvSpPr>
          <p:nvPr/>
        </p:nvSpPr>
        <p:spPr bwMode="auto">
          <a:xfrm>
            <a:off x="1573213" y="1809750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66" name="Text Box 130"/>
          <p:cNvSpPr txBox="1">
            <a:spLocks noChangeArrowheads="1"/>
          </p:cNvSpPr>
          <p:nvPr/>
        </p:nvSpPr>
        <p:spPr bwMode="auto">
          <a:xfrm rot="-2877047">
            <a:off x="1323182" y="1652816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j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67" name="Oval 131"/>
          <p:cNvSpPr>
            <a:spLocks noChangeArrowheads="1"/>
          </p:cNvSpPr>
          <p:nvPr/>
        </p:nvSpPr>
        <p:spPr bwMode="auto">
          <a:xfrm>
            <a:off x="1817688" y="1739900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68" name="Text Box 132"/>
          <p:cNvSpPr txBox="1">
            <a:spLocks noChangeArrowheads="1"/>
          </p:cNvSpPr>
          <p:nvPr/>
        </p:nvSpPr>
        <p:spPr bwMode="auto">
          <a:xfrm rot="-2877047">
            <a:off x="1610519" y="1486128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i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69" name="Oval 133"/>
          <p:cNvSpPr>
            <a:spLocks noChangeArrowheads="1"/>
          </p:cNvSpPr>
          <p:nvPr/>
        </p:nvSpPr>
        <p:spPr bwMode="auto">
          <a:xfrm>
            <a:off x="2009775" y="1762125"/>
            <a:ext cx="46038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70" name="Text Box 134"/>
          <p:cNvSpPr txBox="1">
            <a:spLocks noChangeArrowheads="1"/>
          </p:cNvSpPr>
          <p:nvPr/>
        </p:nvSpPr>
        <p:spPr bwMode="auto">
          <a:xfrm rot="-2877047">
            <a:off x="1869282" y="1532166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h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71" name="Oval 135"/>
          <p:cNvSpPr>
            <a:spLocks noChangeArrowheads="1"/>
          </p:cNvSpPr>
          <p:nvPr/>
        </p:nvSpPr>
        <p:spPr bwMode="auto">
          <a:xfrm>
            <a:off x="2135188" y="1831975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72" name="Text Box 136"/>
          <p:cNvSpPr txBox="1">
            <a:spLocks noChangeArrowheads="1"/>
          </p:cNvSpPr>
          <p:nvPr/>
        </p:nvSpPr>
        <p:spPr bwMode="auto">
          <a:xfrm rot="-2877047">
            <a:off x="2161382" y="1578768"/>
            <a:ext cx="292100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g</a:t>
            </a:r>
            <a:r>
              <a:rPr lang="en-US" sz="800" baseline="-25000" dirty="0"/>
              <a:t>1</a:t>
            </a:r>
          </a:p>
        </p:txBody>
      </p:sp>
      <p:sp>
        <p:nvSpPr>
          <p:cNvPr id="40073" name="Oval 137"/>
          <p:cNvSpPr>
            <a:spLocks noChangeArrowheads="1"/>
          </p:cNvSpPr>
          <p:nvPr/>
        </p:nvSpPr>
        <p:spPr bwMode="auto">
          <a:xfrm>
            <a:off x="2203450" y="1954213"/>
            <a:ext cx="46038" cy="46037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74" name="Text Box 138"/>
          <p:cNvSpPr txBox="1">
            <a:spLocks noChangeArrowheads="1"/>
          </p:cNvSpPr>
          <p:nvPr/>
        </p:nvSpPr>
        <p:spPr bwMode="auto">
          <a:xfrm rot="-2877047">
            <a:off x="2313782" y="1730603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f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75" name="Oval 139"/>
          <p:cNvSpPr>
            <a:spLocks noChangeArrowheads="1"/>
          </p:cNvSpPr>
          <p:nvPr/>
        </p:nvSpPr>
        <p:spPr bwMode="auto">
          <a:xfrm>
            <a:off x="2222500" y="2143125"/>
            <a:ext cx="46038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76" name="Text Box 140"/>
          <p:cNvSpPr txBox="1">
            <a:spLocks noChangeArrowheads="1"/>
          </p:cNvSpPr>
          <p:nvPr/>
        </p:nvSpPr>
        <p:spPr bwMode="auto">
          <a:xfrm rot="-2877047">
            <a:off x="2466182" y="1883003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e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77" name="Oval 141"/>
          <p:cNvSpPr>
            <a:spLocks noChangeArrowheads="1"/>
          </p:cNvSpPr>
          <p:nvPr/>
        </p:nvSpPr>
        <p:spPr bwMode="auto">
          <a:xfrm>
            <a:off x="2151063" y="2382838"/>
            <a:ext cx="46037" cy="46037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78" name="Text Box 142"/>
          <p:cNvSpPr txBox="1">
            <a:spLocks noChangeArrowheads="1"/>
          </p:cNvSpPr>
          <p:nvPr/>
        </p:nvSpPr>
        <p:spPr bwMode="auto">
          <a:xfrm rot="-2877047">
            <a:off x="2272507" y="2383066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d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79" name="Oval 143"/>
          <p:cNvSpPr>
            <a:spLocks noChangeArrowheads="1"/>
          </p:cNvSpPr>
          <p:nvPr/>
        </p:nvSpPr>
        <p:spPr bwMode="auto">
          <a:xfrm>
            <a:off x="1927225" y="2701925"/>
            <a:ext cx="46038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80" name="Text Box 144"/>
          <p:cNvSpPr txBox="1">
            <a:spLocks noChangeArrowheads="1"/>
          </p:cNvSpPr>
          <p:nvPr/>
        </p:nvSpPr>
        <p:spPr bwMode="auto">
          <a:xfrm rot="-2877047">
            <a:off x="2062957" y="2618016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c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81" name="Oval 145"/>
          <p:cNvSpPr>
            <a:spLocks noChangeArrowheads="1"/>
          </p:cNvSpPr>
          <p:nvPr/>
        </p:nvSpPr>
        <p:spPr bwMode="auto">
          <a:xfrm>
            <a:off x="1520825" y="2940050"/>
            <a:ext cx="46038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82" name="Text Box 146"/>
          <p:cNvSpPr txBox="1">
            <a:spLocks noChangeArrowheads="1"/>
          </p:cNvSpPr>
          <p:nvPr/>
        </p:nvSpPr>
        <p:spPr bwMode="auto">
          <a:xfrm rot="-2877047">
            <a:off x="1716882" y="2921228"/>
            <a:ext cx="29210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800" dirty="0"/>
              <a:t>b</a:t>
            </a:r>
            <a:r>
              <a:rPr lang="en-US" sz="800" baseline="-25000" dirty="0" smtClean="0"/>
              <a:t>1</a:t>
            </a:r>
            <a:endParaRPr lang="en-US" sz="800" baseline="-25000" dirty="0"/>
          </a:p>
        </p:txBody>
      </p:sp>
      <p:sp>
        <p:nvSpPr>
          <p:cNvPr id="40098" name="Oval 162"/>
          <p:cNvSpPr>
            <a:spLocks noChangeArrowheads="1"/>
          </p:cNvSpPr>
          <p:nvPr/>
        </p:nvSpPr>
        <p:spPr bwMode="auto">
          <a:xfrm>
            <a:off x="2082800" y="5589588"/>
            <a:ext cx="46038" cy="46037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099" name="Oval 163"/>
          <p:cNvSpPr>
            <a:spLocks noChangeArrowheads="1"/>
          </p:cNvSpPr>
          <p:nvPr/>
        </p:nvSpPr>
        <p:spPr bwMode="auto">
          <a:xfrm>
            <a:off x="2260600" y="5248275"/>
            <a:ext cx="46038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0" name="Oval 164"/>
          <p:cNvSpPr>
            <a:spLocks noChangeArrowheads="1"/>
          </p:cNvSpPr>
          <p:nvPr/>
        </p:nvSpPr>
        <p:spPr bwMode="auto">
          <a:xfrm>
            <a:off x="2584450" y="5119688"/>
            <a:ext cx="46038" cy="46037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1" name="Oval 165"/>
          <p:cNvSpPr>
            <a:spLocks noChangeArrowheads="1"/>
          </p:cNvSpPr>
          <p:nvPr/>
        </p:nvSpPr>
        <p:spPr bwMode="auto">
          <a:xfrm>
            <a:off x="2846388" y="5187950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2" name="Oval 166"/>
          <p:cNvSpPr>
            <a:spLocks noChangeArrowheads="1"/>
          </p:cNvSpPr>
          <p:nvPr/>
        </p:nvSpPr>
        <p:spPr bwMode="auto">
          <a:xfrm>
            <a:off x="3008313" y="5318125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3" name="Oval 167"/>
          <p:cNvSpPr>
            <a:spLocks noChangeArrowheads="1"/>
          </p:cNvSpPr>
          <p:nvPr/>
        </p:nvSpPr>
        <p:spPr bwMode="auto">
          <a:xfrm>
            <a:off x="3097213" y="5451475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4" name="Oval 168"/>
          <p:cNvSpPr>
            <a:spLocks noChangeArrowheads="1"/>
          </p:cNvSpPr>
          <p:nvPr/>
        </p:nvSpPr>
        <p:spPr bwMode="auto">
          <a:xfrm>
            <a:off x="3122613" y="5584825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5" name="Oval 169"/>
          <p:cNvSpPr>
            <a:spLocks noChangeArrowheads="1"/>
          </p:cNvSpPr>
          <p:nvPr/>
        </p:nvSpPr>
        <p:spPr bwMode="auto">
          <a:xfrm>
            <a:off x="3092450" y="5722938"/>
            <a:ext cx="46038" cy="46037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6" name="Oval 170"/>
          <p:cNvSpPr>
            <a:spLocks noChangeArrowheads="1"/>
          </p:cNvSpPr>
          <p:nvPr/>
        </p:nvSpPr>
        <p:spPr bwMode="auto">
          <a:xfrm>
            <a:off x="3005138" y="5851525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7" name="Oval 171"/>
          <p:cNvSpPr>
            <a:spLocks noChangeArrowheads="1"/>
          </p:cNvSpPr>
          <p:nvPr/>
        </p:nvSpPr>
        <p:spPr bwMode="auto">
          <a:xfrm>
            <a:off x="2846388" y="5994400"/>
            <a:ext cx="46037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8" name="Oval 172"/>
          <p:cNvSpPr>
            <a:spLocks noChangeArrowheads="1"/>
          </p:cNvSpPr>
          <p:nvPr/>
        </p:nvSpPr>
        <p:spPr bwMode="auto">
          <a:xfrm>
            <a:off x="2584450" y="6040438"/>
            <a:ext cx="46038" cy="46037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09" name="Oval 173"/>
          <p:cNvSpPr>
            <a:spLocks noChangeArrowheads="1"/>
          </p:cNvSpPr>
          <p:nvPr/>
        </p:nvSpPr>
        <p:spPr bwMode="auto">
          <a:xfrm>
            <a:off x="2260600" y="5924550"/>
            <a:ext cx="46038" cy="46038"/>
          </a:xfrm>
          <a:prstGeom prst="ellipse">
            <a:avLst/>
          </a:prstGeom>
          <a:solidFill>
            <a:srgbClr val="3366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10" name="Line 174"/>
          <p:cNvSpPr>
            <a:spLocks noChangeShapeType="1"/>
          </p:cNvSpPr>
          <p:nvPr/>
        </p:nvSpPr>
        <p:spPr bwMode="auto">
          <a:xfrm>
            <a:off x="4572000" y="1257300"/>
            <a:ext cx="0" cy="5467350"/>
          </a:xfrm>
          <a:prstGeom prst="line">
            <a:avLst/>
          </a:prstGeom>
          <a:noFill/>
          <a:ln w="9525">
            <a:solidFill>
              <a:srgbClr val="8000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11" name="Text Box 175"/>
          <p:cNvSpPr txBox="1">
            <a:spLocks noChangeArrowheads="1"/>
          </p:cNvSpPr>
          <p:nvPr/>
        </p:nvSpPr>
        <p:spPr bwMode="auto">
          <a:xfrm>
            <a:off x="4572000" y="1212850"/>
            <a:ext cx="533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/>
              <a:t>X</a:t>
            </a:r>
            <a:r>
              <a:rPr lang="en-US" sz="1400" baseline="-25000"/>
              <a:t>1</a:t>
            </a:r>
          </a:p>
        </p:txBody>
      </p:sp>
      <p:sp>
        <p:nvSpPr>
          <p:cNvPr id="40112" name="Text Box 176"/>
          <p:cNvSpPr txBox="1">
            <a:spLocks noChangeArrowheads="1"/>
          </p:cNvSpPr>
          <p:nvPr/>
        </p:nvSpPr>
        <p:spPr bwMode="auto">
          <a:xfrm>
            <a:off x="4524375" y="6519863"/>
            <a:ext cx="533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400"/>
              <a:t>Y</a:t>
            </a:r>
            <a:r>
              <a:rPr lang="en-US" sz="1400" baseline="-25000"/>
              <a:t>1</a:t>
            </a:r>
          </a:p>
        </p:txBody>
      </p:sp>
      <p:sp>
        <p:nvSpPr>
          <p:cNvPr id="40113" name="Line 177"/>
          <p:cNvSpPr>
            <a:spLocks noChangeShapeType="1"/>
          </p:cNvSpPr>
          <p:nvPr/>
        </p:nvSpPr>
        <p:spPr bwMode="auto">
          <a:xfrm>
            <a:off x="2873375" y="4691063"/>
            <a:ext cx="1698625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14" name="Line 178"/>
          <p:cNvSpPr>
            <a:spLocks noChangeShapeType="1"/>
          </p:cNvSpPr>
          <p:nvPr/>
        </p:nvSpPr>
        <p:spPr bwMode="auto">
          <a:xfrm>
            <a:off x="2870200" y="6524625"/>
            <a:ext cx="1698625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16" name="Line 180"/>
          <p:cNvSpPr>
            <a:spLocks noChangeShapeType="1"/>
          </p:cNvSpPr>
          <p:nvPr/>
        </p:nvSpPr>
        <p:spPr bwMode="auto">
          <a:xfrm>
            <a:off x="2414588" y="4816475"/>
            <a:ext cx="2157412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17" name="Line 181"/>
          <p:cNvSpPr>
            <a:spLocks noChangeShapeType="1"/>
          </p:cNvSpPr>
          <p:nvPr/>
        </p:nvSpPr>
        <p:spPr bwMode="auto">
          <a:xfrm>
            <a:off x="2414588" y="6399213"/>
            <a:ext cx="2157412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18" name="Line 182"/>
          <p:cNvSpPr>
            <a:spLocks noChangeShapeType="1"/>
          </p:cNvSpPr>
          <p:nvPr/>
        </p:nvSpPr>
        <p:spPr bwMode="auto">
          <a:xfrm>
            <a:off x="2081213" y="5146675"/>
            <a:ext cx="2490787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19" name="Line 183"/>
          <p:cNvSpPr>
            <a:spLocks noChangeShapeType="1"/>
          </p:cNvSpPr>
          <p:nvPr/>
        </p:nvSpPr>
        <p:spPr bwMode="auto">
          <a:xfrm>
            <a:off x="2078038" y="6064250"/>
            <a:ext cx="2490787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20" name="Line 184"/>
          <p:cNvSpPr>
            <a:spLocks noChangeShapeType="1"/>
          </p:cNvSpPr>
          <p:nvPr/>
        </p:nvSpPr>
        <p:spPr bwMode="auto">
          <a:xfrm>
            <a:off x="1955800" y="5608638"/>
            <a:ext cx="2613025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22" name="Arc 186"/>
          <p:cNvSpPr>
            <a:spLocks/>
          </p:cNvSpPr>
          <p:nvPr/>
        </p:nvSpPr>
        <p:spPr bwMode="auto">
          <a:xfrm flipV="1">
            <a:off x="4568825" y="4208463"/>
            <a:ext cx="484188" cy="482600"/>
          </a:xfrm>
          <a:custGeom>
            <a:avLst/>
            <a:gdLst>
              <a:gd name="T0" fmla="*/ 0 w 21600"/>
              <a:gd name="T1" fmla="*/ 0 h 21600"/>
              <a:gd name="T2" fmla="*/ 484188 w 21600"/>
              <a:gd name="T3" fmla="*/ 482600 h 21600"/>
              <a:gd name="T4" fmla="*/ 0 w 21600"/>
              <a:gd name="T5" fmla="*/ 482600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9" y="0"/>
                  <a:pt x="21600" y="9670"/>
                  <a:pt x="21600" y="21600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23" name="Arc 187"/>
          <p:cNvSpPr>
            <a:spLocks/>
          </p:cNvSpPr>
          <p:nvPr/>
        </p:nvSpPr>
        <p:spPr bwMode="auto">
          <a:xfrm flipV="1">
            <a:off x="4572000" y="4205288"/>
            <a:ext cx="612775" cy="611187"/>
          </a:xfrm>
          <a:custGeom>
            <a:avLst/>
            <a:gdLst>
              <a:gd name="T0" fmla="*/ 0 w 21600"/>
              <a:gd name="T1" fmla="*/ 0 h 21600"/>
              <a:gd name="T2" fmla="*/ 612775 w 21600"/>
              <a:gd name="T3" fmla="*/ 611159 h 21600"/>
              <a:gd name="T4" fmla="*/ 0 w 21600"/>
              <a:gd name="T5" fmla="*/ 61118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24" name="Arc 188"/>
          <p:cNvSpPr>
            <a:spLocks/>
          </p:cNvSpPr>
          <p:nvPr/>
        </p:nvSpPr>
        <p:spPr bwMode="auto">
          <a:xfrm flipV="1">
            <a:off x="4572000" y="4208463"/>
            <a:ext cx="931863" cy="935037"/>
          </a:xfrm>
          <a:custGeom>
            <a:avLst/>
            <a:gdLst>
              <a:gd name="T0" fmla="*/ 0 w 21600"/>
              <a:gd name="T1" fmla="*/ 0 h 21600"/>
              <a:gd name="T2" fmla="*/ 931863 w 21600"/>
              <a:gd name="T3" fmla="*/ 934994 h 21600"/>
              <a:gd name="T4" fmla="*/ 0 w 21600"/>
              <a:gd name="T5" fmla="*/ 93503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25" name="Arc 189"/>
          <p:cNvSpPr>
            <a:spLocks/>
          </p:cNvSpPr>
          <p:nvPr/>
        </p:nvSpPr>
        <p:spPr bwMode="auto">
          <a:xfrm flipV="1">
            <a:off x="4568825" y="4210050"/>
            <a:ext cx="1398588" cy="1395413"/>
          </a:xfrm>
          <a:custGeom>
            <a:avLst/>
            <a:gdLst>
              <a:gd name="T0" fmla="*/ 0 w 21600"/>
              <a:gd name="T1" fmla="*/ 0 h 21600"/>
              <a:gd name="T2" fmla="*/ 1398588 w 21600"/>
              <a:gd name="T3" fmla="*/ 1395348 h 21600"/>
              <a:gd name="T4" fmla="*/ 0 w 21600"/>
              <a:gd name="T5" fmla="*/ 1395413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26" name="Arc 190"/>
          <p:cNvSpPr>
            <a:spLocks/>
          </p:cNvSpPr>
          <p:nvPr/>
        </p:nvSpPr>
        <p:spPr bwMode="auto">
          <a:xfrm flipV="1">
            <a:off x="4568825" y="4208463"/>
            <a:ext cx="1855788" cy="1855787"/>
          </a:xfrm>
          <a:custGeom>
            <a:avLst/>
            <a:gdLst>
              <a:gd name="T0" fmla="*/ 0 w 21600"/>
              <a:gd name="T1" fmla="*/ 0 h 21600"/>
              <a:gd name="T2" fmla="*/ 1855788 w 21600"/>
              <a:gd name="T3" fmla="*/ 1855701 h 21600"/>
              <a:gd name="T4" fmla="*/ 0 w 21600"/>
              <a:gd name="T5" fmla="*/ 1855787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27" name="Arc 191"/>
          <p:cNvSpPr>
            <a:spLocks/>
          </p:cNvSpPr>
          <p:nvPr/>
        </p:nvSpPr>
        <p:spPr bwMode="auto">
          <a:xfrm flipV="1">
            <a:off x="4572000" y="4206875"/>
            <a:ext cx="2193925" cy="2193925"/>
          </a:xfrm>
          <a:custGeom>
            <a:avLst/>
            <a:gdLst>
              <a:gd name="T0" fmla="*/ 0 w 21600"/>
              <a:gd name="T1" fmla="*/ 0 h 21600"/>
              <a:gd name="T2" fmla="*/ 2193925 w 21600"/>
              <a:gd name="T3" fmla="*/ 2193823 h 21600"/>
              <a:gd name="T4" fmla="*/ 0 w 21600"/>
              <a:gd name="T5" fmla="*/ 2193925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28" name="Arc 192"/>
          <p:cNvSpPr>
            <a:spLocks/>
          </p:cNvSpPr>
          <p:nvPr/>
        </p:nvSpPr>
        <p:spPr bwMode="auto">
          <a:xfrm flipV="1">
            <a:off x="4568825" y="4206875"/>
            <a:ext cx="2312988" cy="2312988"/>
          </a:xfrm>
          <a:custGeom>
            <a:avLst/>
            <a:gdLst>
              <a:gd name="T0" fmla="*/ 0 w 21600"/>
              <a:gd name="T1" fmla="*/ 0 h 21600"/>
              <a:gd name="T2" fmla="*/ 2312988 w 21600"/>
              <a:gd name="T3" fmla="*/ 2312881 h 21600"/>
              <a:gd name="T4" fmla="*/ 0 w 21600"/>
              <a:gd name="T5" fmla="*/ 2312988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</a:path>
              <a:path w="21600" h="21600" stroke="0" extrusionOk="0">
                <a:moveTo>
                  <a:pt x="-1" y="0"/>
                </a:moveTo>
                <a:cubicBezTo>
                  <a:pt x="11928" y="0"/>
                  <a:pt x="21599" y="9670"/>
                  <a:pt x="21599" y="21599"/>
                </a:cubicBezTo>
                <a:lnTo>
                  <a:pt x="0" y="21600"/>
                </a:lnTo>
                <a:close/>
              </a:path>
            </a:pathLst>
          </a:cu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29" name="Line 193"/>
          <p:cNvSpPr>
            <a:spLocks noChangeShapeType="1"/>
          </p:cNvSpPr>
          <p:nvPr/>
        </p:nvSpPr>
        <p:spPr bwMode="auto">
          <a:xfrm flipV="1">
            <a:off x="5967413" y="2260600"/>
            <a:ext cx="0" cy="1949450"/>
          </a:xfrm>
          <a:prstGeom prst="line">
            <a:avLst/>
          </a:prstGeom>
          <a:noFill/>
          <a:ln w="9525">
            <a:solidFill>
              <a:schemeClr val="tx1"/>
            </a:solidFill>
            <a:prstDash val="lgDashDot"/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30" name="Line 194"/>
          <p:cNvSpPr>
            <a:spLocks noChangeShapeType="1"/>
          </p:cNvSpPr>
          <p:nvPr/>
        </p:nvSpPr>
        <p:spPr bwMode="auto">
          <a:xfrm>
            <a:off x="2870200" y="2259013"/>
            <a:ext cx="3097213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31" name="Line 195"/>
          <p:cNvSpPr>
            <a:spLocks noChangeShapeType="1"/>
          </p:cNvSpPr>
          <p:nvPr/>
        </p:nvSpPr>
        <p:spPr bwMode="auto">
          <a:xfrm flipV="1">
            <a:off x="5053013" y="2259013"/>
            <a:ext cx="914400" cy="19510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32" name="Line 196"/>
          <p:cNvSpPr>
            <a:spLocks noChangeShapeType="1"/>
          </p:cNvSpPr>
          <p:nvPr/>
        </p:nvSpPr>
        <p:spPr bwMode="auto">
          <a:xfrm flipV="1">
            <a:off x="5184775" y="2259013"/>
            <a:ext cx="782638" cy="1951037"/>
          </a:xfrm>
          <a:prstGeom prst="line">
            <a:avLst/>
          </a:prstGeom>
          <a:noFill/>
          <a:ln w="9525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33" name="Line 197"/>
          <p:cNvSpPr>
            <a:spLocks noChangeShapeType="1"/>
          </p:cNvSpPr>
          <p:nvPr/>
        </p:nvSpPr>
        <p:spPr bwMode="auto">
          <a:xfrm flipV="1">
            <a:off x="5503863" y="2259013"/>
            <a:ext cx="463550" cy="1951037"/>
          </a:xfrm>
          <a:prstGeom prst="line">
            <a:avLst/>
          </a:prstGeom>
          <a:noFill/>
          <a:ln w="9525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34" name="Line 198"/>
          <p:cNvSpPr>
            <a:spLocks noChangeShapeType="1"/>
          </p:cNvSpPr>
          <p:nvPr/>
        </p:nvSpPr>
        <p:spPr bwMode="auto">
          <a:xfrm flipH="1" flipV="1">
            <a:off x="5967413" y="2259013"/>
            <a:ext cx="457200" cy="1951037"/>
          </a:xfrm>
          <a:prstGeom prst="line">
            <a:avLst/>
          </a:prstGeom>
          <a:noFill/>
          <a:ln w="9525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35" name="Line 199"/>
          <p:cNvSpPr>
            <a:spLocks noChangeShapeType="1"/>
          </p:cNvSpPr>
          <p:nvPr/>
        </p:nvSpPr>
        <p:spPr bwMode="auto">
          <a:xfrm flipH="1" flipV="1">
            <a:off x="5967413" y="2259013"/>
            <a:ext cx="798512" cy="1946275"/>
          </a:xfrm>
          <a:prstGeom prst="line">
            <a:avLst/>
          </a:prstGeom>
          <a:noFill/>
          <a:ln w="9525">
            <a:solidFill>
              <a:schemeClr val="bg1">
                <a:lumMod val="65000"/>
              </a:schemeClr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37" name="Line 201"/>
          <p:cNvSpPr>
            <a:spLocks noChangeShapeType="1"/>
          </p:cNvSpPr>
          <p:nvPr/>
        </p:nvSpPr>
        <p:spPr bwMode="auto">
          <a:xfrm flipH="1" flipV="1">
            <a:off x="5967413" y="2259013"/>
            <a:ext cx="914400" cy="195103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38" name="Line 202"/>
          <p:cNvSpPr>
            <a:spLocks noChangeShapeType="1"/>
          </p:cNvSpPr>
          <p:nvPr/>
        </p:nvSpPr>
        <p:spPr bwMode="auto">
          <a:xfrm>
            <a:off x="3143250" y="2840038"/>
            <a:ext cx="2824163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39" name="Line 203"/>
          <p:cNvSpPr>
            <a:spLocks noChangeShapeType="1"/>
          </p:cNvSpPr>
          <p:nvPr/>
        </p:nvSpPr>
        <p:spPr bwMode="auto">
          <a:xfrm>
            <a:off x="3119438" y="2870200"/>
            <a:ext cx="2990850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40" name="Line 204"/>
          <p:cNvSpPr>
            <a:spLocks noChangeShapeType="1"/>
          </p:cNvSpPr>
          <p:nvPr/>
        </p:nvSpPr>
        <p:spPr bwMode="auto">
          <a:xfrm flipV="1">
            <a:off x="3030538" y="2951163"/>
            <a:ext cx="3217862" cy="1587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41" name="Line 205"/>
          <p:cNvSpPr>
            <a:spLocks noChangeShapeType="1"/>
          </p:cNvSpPr>
          <p:nvPr/>
        </p:nvSpPr>
        <p:spPr bwMode="auto">
          <a:xfrm>
            <a:off x="2873375" y="3109913"/>
            <a:ext cx="3489325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42" name="Line 206"/>
          <p:cNvSpPr>
            <a:spLocks noChangeShapeType="1"/>
          </p:cNvSpPr>
          <p:nvPr/>
        </p:nvSpPr>
        <p:spPr bwMode="auto">
          <a:xfrm flipV="1">
            <a:off x="2608263" y="3365500"/>
            <a:ext cx="3816350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43" name="Line 207"/>
          <p:cNvSpPr>
            <a:spLocks noChangeShapeType="1"/>
          </p:cNvSpPr>
          <p:nvPr/>
        </p:nvSpPr>
        <p:spPr bwMode="auto">
          <a:xfrm flipV="1">
            <a:off x="2284413" y="3702050"/>
            <a:ext cx="4024312" cy="1588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44" name="Line 208"/>
          <p:cNvSpPr>
            <a:spLocks noChangeShapeType="1"/>
          </p:cNvSpPr>
          <p:nvPr/>
        </p:nvSpPr>
        <p:spPr bwMode="auto">
          <a:xfrm flipV="1">
            <a:off x="2108200" y="3879850"/>
            <a:ext cx="3859213" cy="0"/>
          </a:xfrm>
          <a:prstGeom prst="line">
            <a:avLst/>
          </a:prstGeom>
          <a:noFill/>
          <a:ln w="9525">
            <a:solidFill>
              <a:srgbClr val="FF9900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45" name="Oval 209"/>
          <p:cNvSpPr>
            <a:spLocks noChangeArrowheads="1"/>
          </p:cNvSpPr>
          <p:nvPr/>
        </p:nvSpPr>
        <p:spPr bwMode="auto">
          <a:xfrm>
            <a:off x="5519738" y="2833688"/>
            <a:ext cx="904875" cy="1039812"/>
          </a:xfrm>
          <a:prstGeom prst="ellipse">
            <a:avLst/>
          </a:prstGeom>
          <a:solidFill>
            <a:schemeClr val="accent1">
              <a:alpha val="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46" name="Text Box 210"/>
          <p:cNvSpPr txBox="1">
            <a:spLocks noChangeArrowheads="1"/>
          </p:cNvSpPr>
          <p:nvPr/>
        </p:nvSpPr>
        <p:spPr bwMode="auto">
          <a:xfrm>
            <a:off x="4837113" y="4168775"/>
            <a:ext cx="347662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4”</a:t>
            </a:r>
          </a:p>
        </p:txBody>
      </p:sp>
      <p:sp>
        <p:nvSpPr>
          <p:cNvPr id="40147" name="Text Box 211"/>
          <p:cNvSpPr txBox="1">
            <a:spLocks noChangeArrowheads="1"/>
          </p:cNvSpPr>
          <p:nvPr/>
        </p:nvSpPr>
        <p:spPr bwMode="auto">
          <a:xfrm>
            <a:off x="5045075" y="4165600"/>
            <a:ext cx="34766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5”</a:t>
            </a:r>
          </a:p>
        </p:txBody>
      </p:sp>
      <p:sp>
        <p:nvSpPr>
          <p:cNvPr id="40148" name="Text Box 212"/>
          <p:cNvSpPr txBox="1">
            <a:spLocks noChangeArrowheads="1"/>
          </p:cNvSpPr>
          <p:nvPr/>
        </p:nvSpPr>
        <p:spPr bwMode="auto">
          <a:xfrm>
            <a:off x="5373688" y="4156075"/>
            <a:ext cx="347662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6”</a:t>
            </a:r>
          </a:p>
        </p:txBody>
      </p:sp>
      <p:sp>
        <p:nvSpPr>
          <p:cNvPr id="40149" name="Text Box 213"/>
          <p:cNvSpPr txBox="1">
            <a:spLocks noChangeArrowheads="1"/>
          </p:cNvSpPr>
          <p:nvPr/>
        </p:nvSpPr>
        <p:spPr bwMode="auto">
          <a:xfrm>
            <a:off x="5826125" y="4159250"/>
            <a:ext cx="34766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7”</a:t>
            </a:r>
          </a:p>
        </p:txBody>
      </p:sp>
      <p:sp>
        <p:nvSpPr>
          <p:cNvPr id="40150" name="Text Box 214"/>
          <p:cNvSpPr txBox="1">
            <a:spLocks noChangeArrowheads="1"/>
          </p:cNvSpPr>
          <p:nvPr/>
        </p:nvSpPr>
        <p:spPr bwMode="auto">
          <a:xfrm>
            <a:off x="6292850" y="4156075"/>
            <a:ext cx="34766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8”</a:t>
            </a:r>
          </a:p>
        </p:txBody>
      </p:sp>
      <p:sp>
        <p:nvSpPr>
          <p:cNvPr id="40151" name="Text Box 215"/>
          <p:cNvSpPr txBox="1">
            <a:spLocks noChangeArrowheads="1"/>
          </p:cNvSpPr>
          <p:nvPr/>
        </p:nvSpPr>
        <p:spPr bwMode="auto">
          <a:xfrm>
            <a:off x="6607175" y="4152900"/>
            <a:ext cx="34766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9”</a:t>
            </a:r>
          </a:p>
        </p:txBody>
      </p:sp>
      <p:sp>
        <p:nvSpPr>
          <p:cNvPr id="40152" name="Text Box 216"/>
          <p:cNvSpPr txBox="1">
            <a:spLocks noChangeArrowheads="1"/>
          </p:cNvSpPr>
          <p:nvPr/>
        </p:nvSpPr>
        <p:spPr bwMode="auto">
          <a:xfrm>
            <a:off x="6750050" y="4151313"/>
            <a:ext cx="420688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10”</a:t>
            </a:r>
          </a:p>
        </p:txBody>
      </p:sp>
      <p:sp>
        <p:nvSpPr>
          <p:cNvPr id="40153" name="Text Box 217"/>
          <p:cNvSpPr txBox="1">
            <a:spLocks noChangeArrowheads="1"/>
          </p:cNvSpPr>
          <p:nvPr/>
        </p:nvSpPr>
        <p:spPr bwMode="auto">
          <a:xfrm>
            <a:off x="6554788" y="4341813"/>
            <a:ext cx="420687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11”</a:t>
            </a:r>
          </a:p>
        </p:txBody>
      </p:sp>
      <p:sp>
        <p:nvSpPr>
          <p:cNvPr id="40154" name="Text Box 218"/>
          <p:cNvSpPr txBox="1">
            <a:spLocks noChangeArrowheads="1"/>
          </p:cNvSpPr>
          <p:nvPr/>
        </p:nvSpPr>
        <p:spPr bwMode="auto">
          <a:xfrm>
            <a:off x="6245225" y="4297363"/>
            <a:ext cx="420688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12”</a:t>
            </a:r>
          </a:p>
        </p:txBody>
      </p:sp>
      <p:sp>
        <p:nvSpPr>
          <p:cNvPr id="40155" name="Text Box 219"/>
          <p:cNvSpPr txBox="1">
            <a:spLocks noChangeArrowheads="1"/>
          </p:cNvSpPr>
          <p:nvPr/>
        </p:nvSpPr>
        <p:spPr bwMode="auto">
          <a:xfrm>
            <a:off x="5826125" y="4295775"/>
            <a:ext cx="34766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1”</a:t>
            </a:r>
          </a:p>
        </p:txBody>
      </p:sp>
      <p:sp>
        <p:nvSpPr>
          <p:cNvPr id="40156" name="Text Box 220"/>
          <p:cNvSpPr txBox="1">
            <a:spLocks noChangeArrowheads="1"/>
          </p:cNvSpPr>
          <p:nvPr/>
        </p:nvSpPr>
        <p:spPr bwMode="auto">
          <a:xfrm>
            <a:off x="5360988" y="4284663"/>
            <a:ext cx="347662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2”</a:t>
            </a:r>
          </a:p>
        </p:txBody>
      </p:sp>
      <p:sp>
        <p:nvSpPr>
          <p:cNvPr id="40157" name="Text Box 221"/>
          <p:cNvSpPr txBox="1">
            <a:spLocks noChangeArrowheads="1"/>
          </p:cNvSpPr>
          <p:nvPr/>
        </p:nvSpPr>
        <p:spPr bwMode="auto">
          <a:xfrm>
            <a:off x="5045075" y="4302125"/>
            <a:ext cx="34766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3”</a:t>
            </a:r>
          </a:p>
        </p:txBody>
      </p:sp>
      <p:sp>
        <p:nvSpPr>
          <p:cNvPr id="40158" name="Text Box 222"/>
          <p:cNvSpPr txBox="1">
            <a:spLocks noChangeArrowheads="1"/>
          </p:cNvSpPr>
          <p:nvPr/>
        </p:nvSpPr>
        <p:spPr bwMode="auto">
          <a:xfrm>
            <a:off x="5826125" y="1946275"/>
            <a:ext cx="34766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200"/>
              <a:t>o”</a:t>
            </a:r>
          </a:p>
        </p:txBody>
      </p:sp>
      <p:grpSp>
        <p:nvGrpSpPr>
          <p:cNvPr id="4" name="Group 236"/>
          <p:cNvGrpSpPr>
            <a:grpSpLocks/>
          </p:cNvGrpSpPr>
          <p:nvPr/>
        </p:nvGrpSpPr>
        <p:grpSpPr bwMode="auto">
          <a:xfrm>
            <a:off x="5294313" y="2659063"/>
            <a:ext cx="1493837" cy="1398587"/>
            <a:chOff x="4431" y="1658"/>
            <a:chExt cx="941" cy="881"/>
          </a:xfrm>
        </p:grpSpPr>
        <p:sp>
          <p:nvSpPr>
            <p:cNvPr id="13485" name="Text Box 223"/>
            <p:cNvSpPr txBox="1">
              <a:spLocks noChangeArrowheads="1"/>
            </p:cNvSpPr>
            <p:nvPr/>
          </p:nvSpPr>
          <p:spPr bwMode="auto">
            <a:xfrm>
              <a:off x="4798" y="2404"/>
              <a:ext cx="184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a”</a:t>
              </a:r>
            </a:p>
          </p:txBody>
        </p:sp>
        <p:sp>
          <p:nvSpPr>
            <p:cNvPr id="13486" name="Text Box 224"/>
            <p:cNvSpPr txBox="1">
              <a:spLocks noChangeArrowheads="1"/>
            </p:cNvSpPr>
            <p:nvPr/>
          </p:nvSpPr>
          <p:spPr bwMode="auto">
            <a:xfrm>
              <a:off x="4517" y="2287"/>
              <a:ext cx="25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b”</a:t>
              </a:r>
            </a:p>
          </p:txBody>
        </p:sp>
        <p:sp>
          <p:nvSpPr>
            <p:cNvPr id="13487" name="Text Box 225"/>
            <p:cNvSpPr txBox="1">
              <a:spLocks noChangeArrowheads="1"/>
            </p:cNvSpPr>
            <p:nvPr/>
          </p:nvSpPr>
          <p:spPr bwMode="auto">
            <a:xfrm>
              <a:off x="4431" y="2077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c”</a:t>
              </a:r>
            </a:p>
          </p:txBody>
        </p:sp>
        <p:sp>
          <p:nvSpPr>
            <p:cNvPr id="13488" name="Text Box 226"/>
            <p:cNvSpPr txBox="1">
              <a:spLocks noChangeArrowheads="1"/>
            </p:cNvSpPr>
            <p:nvPr/>
          </p:nvSpPr>
          <p:spPr bwMode="auto">
            <a:xfrm>
              <a:off x="4447" y="1960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d”</a:t>
              </a:r>
            </a:p>
          </p:txBody>
        </p:sp>
        <p:sp>
          <p:nvSpPr>
            <p:cNvPr id="13489" name="Text Box 227"/>
            <p:cNvSpPr txBox="1">
              <a:spLocks noChangeArrowheads="1"/>
            </p:cNvSpPr>
            <p:nvPr/>
          </p:nvSpPr>
          <p:spPr bwMode="auto">
            <a:xfrm>
              <a:off x="4497" y="1839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e”</a:t>
              </a:r>
            </a:p>
          </p:txBody>
        </p:sp>
        <p:sp>
          <p:nvSpPr>
            <p:cNvPr id="13490" name="Text Box 228"/>
            <p:cNvSpPr txBox="1">
              <a:spLocks noChangeArrowheads="1"/>
            </p:cNvSpPr>
            <p:nvPr/>
          </p:nvSpPr>
          <p:spPr bwMode="auto">
            <a:xfrm>
              <a:off x="4637" y="1725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f”</a:t>
              </a:r>
            </a:p>
          </p:txBody>
        </p:sp>
        <p:sp>
          <p:nvSpPr>
            <p:cNvPr id="13491" name="Text Box 229"/>
            <p:cNvSpPr txBox="1">
              <a:spLocks noChangeArrowheads="1"/>
            </p:cNvSpPr>
            <p:nvPr/>
          </p:nvSpPr>
          <p:spPr bwMode="auto">
            <a:xfrm>
              <a:off x="4785" y="1658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g”</a:t>
              </a:r>
            </a:p>
          </p:txBody>
        </p:sp>
        <p:sp>
          <p:nvSpPr>
            <p:cNvPr id="13492" name="Text Box 230"/>
            <p:cNvSpPr txBox="1">
              <a:spLocks noChangeArrowheads="1"/>
            </p:cNvSpPr>
            <p:nvPr/>
          </p:nvSpPr>
          <p:spPr bwMode="auto">
            <a:xfrm>
              <a:off x="4916" y="1705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h”</a:t>
              </a:r>
            </a:p>
          </p:txBody>
        </p:sp>
        <p:sp>
          <p:nvSpPr>
            <p:cNvPr id="13493" name="Text Box 231"/>
            <p:cNvSpPr txBox="1">
              <a:spLocks noChangeArrowheads="1"/>
            </p:cNvSpPr>
            <p:nvPr/>
          </p:nvSpPr>
          <p:spPr bwMode="auto">
            <a:xfrm>
              <a:off x="5044" y="1816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i”</a:t>
              </a:r>
            </a:p>
          </p:txBody>
        </p:sp>
        <p:sp>
          <p:nvSpPr>
            <p:cNvPr id="13494" name="Text Box 232"/>
            <p:cNvSpPr txBox="1">
              <a:spLocks noChangeArrowheads="1"/>
            </p:cNvSpPr>
            <p:nvPr/>
          </p:nvSpPr>
          <p:spPr bwMode="auto">
            <a:xfrm>
              <a:off x="5108" y="1951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j”</a:t>
              </a:r>
            </a:p>
          </p:txBody>
        </p:sp>
        <p:sp>
          <p:nvSpPr>
            <p:cNvPr id="13495" name="Text Box 233"/>
            <p:cNvSpPr txBox="1">
              <a:spLocks noChangeArrowheads="1"/>
            </p:cNvSpPr>
            <p:nvPr/>
          </p:nvSpPr>
          <p:spPr bwMode="auto">
            <a:xfrm>
              <a:off x="5109" y="2077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k”</a:t>
              </a:r>
            </a:p>
          </p:txBody>
        </p:sp>
        <p:sp>
          <p:nvSpPr>
            <p:cNvPr id="13496" name="Text Box 234"/>
            <p:cNvSpPr txBox="1">
              <a:spLocks noChangeArrowheads="1"/>
            </p:cNvSpPr>
            <p:nvPr/>
          </p:nvSpPr>
          <p:spPr bwMode="auto">
            <a:xfrm>
              <a:off x="5029" y="2288"/>
              <a:ext cx="263" cy="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800" b="1"/>
                <a:t>l”</a:t>
              </a:r>
            </a:p>
          </p:txBody>
        </p:sp>
      </p:grpSp>
      <p:sp>
        <p:nvSpPr>
          <p:cNvPr id="40171" name="Oval 235" descr="Wide downward diagonal"/>
          <p:cNvSpPr>
            <a:spLocks noChangeArrowheads="1"/>
          </p:cNvSpPr>
          <p:nvPr/>
        </p:nvSpPr>
        <p:spPr bwMode="auto">
          <a:xfrm>
            <a:off x="5519738" y="2827338"/>
            <a:ext cx="904875" cy="1039812"/>
          </a:xfrm>
          <a:prstGeom prst="ellipse">
            <a:avLst/>
          </a:prstGeom>
          <a:pattFill prst="wdDnDiag">
            <a:fgClr>
              <a:schemeClr val="tx1">
                <a:alpha val="27058"/>
              </a:schemeClr>
            </a:fgClr>
            <a:bgClr>
              <a:schemeClr val="bg1">
                <a:alpha val="27058"/>
              </a:schemeClr>
            </a:bgClr>
          </a:patt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74" name="Oval 238" descr="Wide downward diagonal"/>
          <p:cNvSpPr>
            <a:spLocks noChangeArrowheads="1"/>
          </p:cNvSpPr>
          <p:nvPr/>
        </p:nvSpPr>
        <p:spPr bwMode="auto">
          <a:xfrm>
            <a:off x="2105025" y="5143500"/>
            <a:ext cx="1038225" cy="917575"/>
          </a:xfrm>
          <a:prstGeom prst="ellipse">
            <a:avLst/>
          </a:prstGeom>
          <a:pattFill prst="wdDnDiag">
            <a:fgClr>
              <a:schemeClr val="tx1">
                <a:alpha val="27843"/>
              </a:schemeClr>
            </a:fgClr>
            <a:bgClr>
              <a:schemeClr val="bg1">
                <a:alpha val="27843"/>
              </a:schemeClr>
            </a:bgClr>
          </a:patt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75" name="Oval 239" descr="Light vertical"/>
          <p:cNvSpPr>
            <a:spLocks noChangeArrowheads="1"/>
          </p:cNvSpPr>
          <p:nvPr/>
        </p:nvSpPr>
        <p:spPr bwMode="auto">
          <a:xfrm rot="-2700000">
            <a:off x="898525" y="1906588"/>
            <a:ext cx="1466850" cy="939800"/>
          </a:xfrm>
          <a:prstGeom prst="ellipse">
            <a:avLst/>
          </a:prstGeom>
          <a:pattFill prst="ltVert">
            <a:fgClr>
              <a:schemeClr val="tx1">
                <a:alpha val="41960"/>
              </a:schemeClr>
            </a:fgClr>
            <a:bgClr>
              <a:schemeClr val="bg1">
                <a:alpha val="41960"/>
              </a:schemeClr>
            </a:bgClr>
          </a:patt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sp>
        <p:nvSpPr>
          <p:cNvPr id="40176" name="Line 240"/>
          <p:cNvSpPr>
            <a:spLocks noChangeShapeType="1"/>
          </p:cNvSpPr>
          <p:nvPr/>
        </p:nvSpPr>
        <p:spPr bwMode="auto">
          <a:xfrm>
            <a:off x="1958975" y="4205288"/>
            <a:ext cx="1822450" cy="3175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78" name="Line 242"/>
          <p:cNvSpPr>
            <a:spLocks noChangeShapeType="1"/>
          </p:cNvSpPr>
          <p:nvPr/>
        </p:nvSpPr>
        <p:spPr bwMode="auto">
          <a:xfrm flipH="1">
            <a:off x="5053013" y="3109913"/>
            <a:ext cx="515937" cy="1103312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79" name="Line 243"/>
          <p:cNvSpPr>
            <a:spLocks noChangeShapeType="1"/>
          </p:cNvSpPr>
          <p:nvPr/>
        </p:nvSpPr>
        <p:spPr bwMode="auto">
          <a:xfrm>
            <a:off x="6362700" y="3109913"/>
            <a:ext cx="519113" cy="109855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40180" name="Line 244"/>
          <p:cNvSpPr>
            <a:spLocks noChangeShapeType="1"/>
          </p:cNvSpPr>
          <p:nvPr/>
        </p:nvSpPr>
        <p:spPr bwMode="auto">
          <a:xfrm>
            <a:off x="5057775" y="4210050"/>
            <a:ext cx="1824038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IN"/>
          </a:p>
        </p:txBody>
      </p:sp>
      <p:sp>
        <p:nvSpPr>
          <p:cNvPr id="203" name="Oval 237"/>
          <p:cNvSpPr>
            <a:spLocks noChangeArrowheads="1"/>
          </p:cNvSpPr>
          <p:nvPr/>
        </p:nvSpPr>
        <p:spPr bwMode="auto">
          <a:xfrm>
            <a:off x="1962150" y="4691063"/>
            <a:ext cx="1828800" cy="1828800"/>
          </a:xfrm>
          <a:prstGeom prst="ellipse">
            <a:avLst/>
          </a:prstGeom>
          <a:solidFill>
            <a:schemeClr val="accent1">
              <a:alpha val="0"/>
            </a:schemeClr>
          </a:solidFill>
          <a:ln w="222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2676525" y="3101976"/>
            <a:ext cx="0" cy="2155824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/>
          <p:nvPr/>
        </p:nvCxnSpPr>
        <p:spPr>
          <a:xfrm>
            <a:off x="2525713" y="3109913"/>
            <a:ext cx="0" cy="2300287"/>
          </a:xfrm>
          <a:prstGeom prst="line">
            <a:avLst/>
          </a:prstGeom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3461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9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9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9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18" dur="2000"/>
                                        <p:tgtEl>
                                          <p:spTgt spid="39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2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9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9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9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9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99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39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39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399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39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9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99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39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9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39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39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399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39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39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39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00"/>
                                        <p:tgtEl>
                                          <p:spTgt spid="39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1" dur="500"/>
                                        <p:tgtEl>
                                          <p:spTgt spid="39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39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39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40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1000"/>
                                        <p:tgtEl>
                                          <p:spTgt spid="40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1000"/>
                                        <p:tgtEl>
                                          <p:spTgt spid="40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1000"/>
                                        <p:tgtEl>
                                          <p:spTgt spid="40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1000"/>
                                        <p:tgtEl>
                                          <p:spTgt spid="40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00"/>
                                        <p:tgtEl>
                                          <p:spTgt spid="40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8" dur="500"/>
                                        <p:tgtEl>
                                          <p:spTgt spid="40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1" dur="500"/>
                                        <p:tgtEl>
                                          <p:spTgt spid="40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4" dur="500"/>
                                        <p:tgtEl>
                                          <p:spTgt spid="40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9" dur="500"/>
                                        <p:tgtEl>
                                          <p:spTgt spid="40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40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9" dur="500"/>
                                        <p:tgtEl>
                                          <p:spTgt spid="40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4" dur="500"/>
                                        <p:tgtEl>
                                          <p:spTgt spid="40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7" dur="500"/>
                                        <p:tgtEl>
                                          <p:spTgt spid="40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0" dur="500"/>
                                        <p:tgtEl>
                                          <p:spTgt spid="40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5" dur="500"/>
                                        <p:tgtEl>
                                          <p:spTgt spid="40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8" dur="500"/>
                                        <p:tgtEl>
                                          <p:spTgt spid="40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1" dur="500"/>
                                        <p:tgtEl>
                                          <p:spTgt spid="40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4" dur="500"/>
                                        <p:tgtEl>
                                          <p:spTgt spid="40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500"/>
                                        <p:tgtEl>
                                          <p:spTgt spid="40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0" dur="500"/>
                                        <p:tgtEl>
                                          <p:spTgt spid="40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3" dur="500"/>
                                        <p:tgtEl>
                                          <p:spTgt spid="40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6" dur="500"/>
                                        <p:tgtEl>
                                          <p:spTgt spid="40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9" dur="500"/>
                                        <p:tgtEl>
                                          <p:spTgt spid="40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2" dur="500"/>
                                        <p:tgtEl>
                                          <p:spTgt spid="40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5" dur="500"/>
                                        <p:tgtEl>
                                          <p:spTgt spid="40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8" dur="500"/>
                                        <p:tgtEl>
                                          <p:spTgt spid="40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9" fill="hold">
                      <p:stCondLst>
                        <p:cond delay="indefinite"/>
                      </p:stCondLst>
                      <p:childTnLst>
                        <p:par>
                          <p:cTn id="210" fill="hold">
                            <p:stCondLst>
                              <p:cond delay="0"/>
                            </p:stCondLst>
                            <p:childTnLst>
                              <p:par>
                                <p:cTn id="2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3" dur="500"/>
                                        <p:tgtEl>
                                          <p:spTgt spid="40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8" dur="500"/>
                                        <p:tgtEl>
                                          <p:spTgt spid="40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1" dur="500"/>
                                        <p:tgtEl>
                                          <p:spTgt spid="40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40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1" dur="500"/>
                                        <p:tgtEl>
                                          <p:spTgt spid="40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4" dur="500"/>
                                        <p:tgtEl>
                                          <p:spTgt spid="40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7" dur="500"/>
                                        <p:tgtEl>
                                          <p:spTgt spid="40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0" dur="500"/>
                                        <p:tgtEl>
                                          <p:spTgt spid="40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3" dur="500"/>
                                        <p:tgtEl>
                                          <p:spTgt spid="40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6" dur="500"/>
                                        <p:tgtEl>
                                          <p:spTgt spid="40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9" dur="500"/>
                                        <p:tgtEl>
                                          <p:spTgt spid="40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2" dur="500"/>
                                        <p:tgtEl>
                                          <p:spTgt spid="40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5" dur="500"/>
                                        <p:tgtEl>
                                          <p:spTgt spid="40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8" dur="500"/>
                                        <p:tgtEl>
                                          <p:spTgt spid="40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1" dur="500"/>
                                        <p:tgtEl>
                                          <p:spTgt spid="40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4" dur="500"/>
                                        <p:tgtEl>
                                          <p:spTgt spid="40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5" fill="hold">
                      <p:stCondLst>
                        <p:cond delay="indefinite"/>
                      </p:stCondLst>
                      <p:childTnLst>
                        <p:par>
                          <p:cTn id="266" fill="hold">
                            <p:stCondLst>
                              <p:cond delay="0"/>
                            </p:stCondLst>
                            <p:childTnLst>
                              <p:par>
                                <p:cTn id="2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9" dur="500"/>
                                        <p:tgtEl>
                                          <p:spTgt spid="40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2" dur="500"/>
                                        <p:tgtEl>
                                          <p:spTgt spid="40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5" dur="500"/>
                                        <p:tgtEl>
                                          <p:spTgt spid="40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8" dur="500"/>
                                        <p:tgtEl>
                                          <p:spTgt spid="40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1" dur="500"/>
                                        <p:tgtEl>
                                          <p:spTgt spid="40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4" dur="500"/>
                                        <p:tgtEl>
                                          <p:spTgt spid="40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7" dur="500"/>
                                        <p:tgtEl>
                                          <p:spTgt spid="40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0" dur="500"/>
                                        <p:tgtEl>
                                          <p:spTgt spid="40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3" dur="500"/>
                                        <p:tgtEl>
                                          <p:spTgt spid="40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6" dur="500"/>
                                        <p:tgtEl>
                                          <p:spTgt spid="40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9" dur="500"/>
                                        <p:tgtEl>
                                          <p:spTgt spid="40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2" dur="500"/>
                                        <p:tgtEl>
                                          <p:spTgt spid="40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7" dur="500"/>
                                        <p:tgtEl>
                                          <p:spTgt spid="40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0" dur="500"/>
                                        <p:tgtEl>
                                          <p:spTgt spid="40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3" dur="500"/>
                                        <p:tgtEl>
                                          <p:spTgt spid="40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6" dur="500"/>
                                        <p:tgtEl>
                                          <p:spTgt spid="40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9" dur="500"/>
                                        <p:tgtEl>
                                          <p:spTgt spid="40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2" dur="500"/>
                                        <p:tgtEl>
                                          <p:spTgt spid="40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5" dur="500"/>
                                        <p:tgtEl>
                                          <p:spTgt spid="40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6" fill="hold">
                      <p:stCondLst>
                        <p:cond delay="indefinite"/>
                      </p:stCondLst>
                      <p:childTnLst>
                        <p:par>
                          <p:cTn id="327" fill="hold">
                            <p:stCondLst>
                              <p:cond delay="0"/>
                            </p:stCondLst>
                            <p:childTnLst>
                              <p:par>
                                <p:cTn id="328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0" dur="1000" fill="hold"/>
                                        <p:tgtEl>
                                          <p:spTgt spid="400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1" dur="1000" fill="hold"/>
                                        <p:tgtEl>
                                          <p:spTgt spid="400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2" fill="hold">
                      <p:stCondLst>
                        <p:cond delay="indefinite"/>
                      </p:stCondLst>
                      <p:childTnLst>
                        <p:par>
                          <p:cTn id="333" fill="hold">
                            <p:stCondLst>
                              <p:cond delay="0"/>
                            </p:stCondLst>
                            <p:childTnLst>
                              <p:par>
                                <p:cTn id="3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6" dur="500"/>
                                        <p:tgtEl>
                                          <p:spTgt spid="40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7" fill="hold">
                      <p:stCondLst>
                        <p:cond delay="indefinite"/>
                      </p:stCondLst>
                      <p:childTnLst>
                        <p:par>
                          <p:cTn id="338" fill="hold">
                            <p:stCondLst>
                              <p:cond delay="0"/>
                            </p:stCondLst>
                            <p:childTnLst>
                              <p:par>
                                <p:cTn id="339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1" dur="1000" fill="hold"/>
                                        <p:tgtEl>
                                          <p:spTgt spid="400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2" dur="1000" fill="hold"/>
                                        <p:tgtEl>
                                          <p:spTgt spid="40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7" dur="500"/>
                                        <p:tgtEl>
                                          <p:spTgt spid="40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8" fill="hold">
                      <p:stCondLst>
                        <p:cond delay="indefinite"/>
                      </p:stCondLst>
                      <p:childTnLst>
                        <p:par>
                          <p:cTn id="349" fill="hold">
                            <p:stCondLst>
                              <p:cond delay="0"/>
                            </p:stCondLst>
                            <p:childTnLst>
                              <p:par>
                                <p:cTn id="350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2" dur="1000" fill="hold"/>
                                        <p:tgtEl>
                                          <p:spTgt spid="400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3" dur="1000" fill="hold"/>
                                        <p:tgtEl>
                                          <p:spTgt spid="400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4" fill="hold">
                      <p:stCondLst>
                        <p:cond delay="indefinite"/>
                      </p:stCondLst>
                      <p:childTnLst>
                        <p:par>
                          <p:cTn id="355" fill="hold">
                            <p:stCondLst>
                              <p:cond delay="0"/>
                            </p:stCondLst>
                            <p:childTnLst>
                              <p:par>
                                <p:cTn id="3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8" dur="500"/>
                                        <p:tgtEl>
                                          <p:spTgt spid="40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3" dur="1000" fill="hold"/>
                                        <p:tgtEl>
                                          <p:spTgt spid="400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4" dur="1000" fill="hold"/>
                                        <p:tgtEl>
                                          <p:spTgt spid="400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5" fill="hold">
                      <p:stCondLst>
                        <p:cond delay="indefinite"/>
                      </p:stCondLst>
                      <p:childTnLst>
                        <p:par>
                          <p:cTn id="366" fill="hold">
                            <p:stCondLst>
                              <p:cond delay="0"/>
                            </p:stCondLst>
                            <p:childTnLst>
                              <p:par>
                                <p:cTn id="3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9" dur="500"/>
                                        <p:tgtEl>
                                          <p:spTgt spid="400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0" fill="hold">
                      <p:stCondLst>
                        <p:cond delay="indefinite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4" dur="1000" fill="hold"/>
                                        <p:tgtEl>
                                          <p:spTgt spid="400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5" dur="1000" fill="hold"/>
                                        <p:tgtEl>
                                          <p:spTgt spid="400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6" fill="hold">
                      <p:stCondLst>
                        <p:cond delay="indefinite"/>
                      </p:stCondLst>
                      <p:childTnLst>
                        <p:par>
                          <p:cTn id="377" fill="hold">
                            <p:stCondLst>
                              <p:cond delay="0"/>
                            </p:stCondLst>
                            <p:childTnLst>
                              <p:par>
                                <p:cTn id="3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0" dur="500"/>
                                        <p:tgtEl>
                                          <p:spTgt spid="400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1" fill="hold">
                      <p:stCondLst>
                        <p:cond delay="indefinite"/>
                      </p:stCondLst>
                      <p:childTnLst>
                        <p:par>
                          <p:cTn id="382" fill="hold">
                            <p:stCondLst>
                              <p:cond delay="0"/>
                            </p:stCondLst>
                            <p:childTnLst>
                              <p:par>
                                <p:cTn id="383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5" dur="1000" fill="hold"/>
                                        <p:tgtEl>
                                          <p:spTgt spid="40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6" dur="1000" fill="hold"/>
                                        <p:tgtEl>
                                          <p:spTgt spid="40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1" dur="500"/>
                                        <p:tgtEl>
                                          <p:spTgt spid="40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2" fill="hold">
                      <p:stCondLst>
                        <p:cond delay="indefinite"/>
                      </p:stCondLst>
                      <p:childTnLst>
                        <p:par>
                          <p:cTn id="393" fill="hold">
                            <p:stCondLst>
                              <p:cond delay="0"/>
                            </p:stCondLst>
                            <p:childTnLst>
                              <p:par>
                                <p:cTn id="394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6" dur="1000" fill="hold"/>
                                        <p:tgtEl>
                                          <p:spTgt spid="40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7" dur="1000" fill="hold"/>
                                        <p:tgtEl>
                                          <p:spTgt spid="40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8" fill="hold">
                      <p:stCondLst>
                        <p:cond delay="indefinite"/>
                      </p:stCondLst>
                      <p:childTnLst>
                        <p:par>
                          <p:cTn id="399" fill="hold">
                            <p:stCondLst>
                              <p:cond delay="0"/>
                            </p:stCondLst>
                            <p:childTnLst>
                              <p:par>
                                <p:cTn id="40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2" dur="500"/>
                                        <p:tgtEl>
                                          <p:spTgt spid="40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7" dur="1000" fill="hold"/>
                                        <p:tgtEl>
                                          <p:spTgt spid="40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8" dur="1000" fill="hold"/>
                                        <p:tgtEl>
                                          <p:spTgt spid="40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9" fill="hold">
                      <p:stCondLst>
                        <p:cond delay="indefinite"/>
                      </p:stCondLst>
                      <p:childTnLst>
                        <p:par>
                          <p:cTn id="410" fill="hold">
                            <p:stCondLst>
                              <p:cond delay="0"/>
                            </p:stCondLst>
                            <p:childTnLst>
                              <p:par>
                                <p:cTn id="4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3" dur="500"/>
                                        <p:tgtEl>
                                          <p:spTgt spid="40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4" fill="hold">
                      <p:stCondLst>
                        <p:cond delay="indefinite"/>
                      </p:stCondLst>
                      <p:childTnLst>
                        <p:par>
                          <p:cTn id="415" fill="hold">
                            <p:stCondLst>
                              <p:cond delay="0"/>
                            </p:stCondLst>
                            <p:childTnLst>
                              <p:par>
                                <p:cTn id="416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8" dur="1000" fill="hold"/>
                                        <p:tgtEl>
                                          <p:spTgt spid="40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9" dur="1000" fill="hold"/>
                                        <p:tgtEl>
                                          <p:spTgt spid="40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0" fill="hold">
                      <p:stCondLst>
                        <p:cond delay="indefinite"/>
                      </p:stCondLst>
                      <p:childTnLst>
                        <p:par>
                          <p:cTn id="421" fill="hold">
                            <p:stCondLst>
                              <p:cond delay="0"/>
                            </p:stCondLst>
                            <p:childTnLst>
                              <p:par>
                                <p:cTn id="4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4" dur="500"/>
                                        <p:tgtEl>
                                          <p:spTgt spid="40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5" fill="hold">
                      <p:stCondLst>
                        <p:cond delay="indefinite"/>
                      </p:stCondLst>
                      <p:childTnLst>
                        <p:par>
                          <p:cTn id="426" fill="hold">
                            <p:stCondLst>
                              <p:cond delay="0"/>
                            </p:stCondLst>
                            <p:childTnLst>
                              <p:par>
                                <p:cTn id="427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9" dur="1000" fill="hold"/>
                                        <p:tgtEl>
                                          <p:spTgt spid="40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0" dur="1000" fill="hold"/>
                                        <p:tgtEl>
                                          <p:spTgt spid="40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5" dur="500"/>
                                        <p:tgtEl>
                                          <p:spTgt spid="40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6" fill="hold">
                      <p:stCondLst>
                        <p:cond delay="indefinite"/>
                      </p:stCondLst>
                      <p:childTnLst>
                        <p:par>
                          <p:cTn id="437" fill="hold">
                            <p:stCondLst>
                              <p:cond delay="0"/>
                            </p:stCondLst>
                            <p:childTnLst>
                              <p:par>
                                <p:cTn id="438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0" dur="1000" fill="hold"/>
                                        <p:tgtEl>
                                          <p:spTgt spid="40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1" dur="1000" fill="hold"/>
                                        <p:tgtEl>
                                          <p:spTgt spid="40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2" fill="hold">
                      <p:stCondLst>
                        <p:cond delay="indefinite"/>
                      </p:stCondLst>
                      <p:childTnLst>
                        <p:par>
                          <p:cTn id="443" fill="hold">
                            <p:stCondLst>
                              <p:cond delay="0"/>
                            </p:stCondLst>
                            <p:childTnLst>
                              <p:par>
                                <p:cTn id="44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6" dur="500"/>
                                        <p:tgtEl>
                                          <p:spTgt spid="40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7" fill="hold">
                      <p:stCondLst>
                        <p:cond delay="indefinite"/>
                      </p:stCondLst>
                      <p:childTnLst>
                        <p:par>
                          <p:cTn id="448" fill="hold">
                            <p:stCondLst>
                              <p:cond delay="0"/>
                            </p:stCondLst>
                            <p:childTnLst>
                              <p:par>
                                <p:cTn id="449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1" dur="1000" fill="hold"/>
                                        <p:tgtEl>
                                          <p:spTgt spid="40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2" dur="1000" fill="hold"/>
                                        <p:tgtEl>
                                          <p:spTgt spid="40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3" fill="hold">
                      <p:stCondLst>
                        <p:cond delay="indefinite"/>
                      </p:stCondLst>
                      <p:childTnLst>
                        <p:par>
                          <p:cTn id="454" fill="hold">
                            <p:stCondLst>
                              <p:cond delay="0"/>
                            </p:stCondLst>
                            <p:childTnLst>
                              <p:par>
                                <p:cTn id="4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7" dur="500"/>
                                        <p:tgtEl>
                                          <p:spTgt spid="40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8" fill="hold">
                      <p:stCondLst>
                        <p:cond delay="indefinite"/>
                      </p:stCondLst>
                      <p:childTnLst>
                        <p:par>
                          <p:cTn id="459" fill="hold">
                            <p:stCondLst>
                              <p:cond delay="0"/>
                            </p:stCondLst>
                            <p:childTnLst>
                              <p:par>
                                <p:cTn id="4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2" dur="2000"/>
                                        <p:tgtEl>
                                          <p:spTgt spid="40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3" fill="hold">
                      <p:stCondLst>
                        <p:cond delay="indefinite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7" dur="500" fill="hold"/>
                                        <p:tgtEl>
                                          <p:spTgt spid="40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8" dur="500" fill="hold"/>
                                        <p:tgtEl>
                                          <p:spTgt spid="40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1" dur="500" fill="hold"/>
                                        <p:tgtEl>
                                          <p:spTgt spid="40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2" dur="500" fill="hold"/>
                                        <p:tgtEl>
                                          <p:spTgt spid="40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5" dur="500" fill="hold"/>
                                        <p:tgtEl>
                                          <p:spTgt spid="40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6" dur="500" fill="hold"/>
                                        <p:tgtEl>
                                          <p:spTgt spid="40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7" fill="hold">
                      <p:stCondLst>
                        <p:cond delay="indefinite"/>
                      </p:stCondLst>
                      <p:childTnLst>
                        <p:par>
                          <p:cTn id="478" fill="hold">
                            <p:stCondLst>
                              <p:cond delay="0"/>
                            </p:stCondLst>
                            <p:childTnLst>
                              <p:par>
                                <p:cTn id="47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1" dur="500"/>
                                        <p:tgtEl>
                                          <p:spTgt spid="40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4" dur="500"/>
                                        <p:tgtEl>
                                          <p:spTgt spid="40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7" dur="500"/>
                                        <p:tgtEl>
                                          <p:spTgt spid="40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0" dur="500"/>
                                        <p:tgtEl>
                                          <p:spTgt spid="40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3" dur="500"/>
                                        <p:tgtEl>
                                          <p:spTgt spid="40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6" dur="500"/>
                                        <p:tgtEl>
                                          <p:spTgt spid="40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9" dur="500"/>
                                        <p:tgtEl>
                                          <p:spTgt spid="40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0" fill="hold">
                      <p:stCondLst>
                        <p:cond delay="indefinite"/>
                      </p:stCondLst>
                      <p:childTnLst>
                        <p:par>
                          <p:cTn id="501" fill="hold">
                            <p:stCondLst>
                              <p:cond delay="0"/>
                            </p:stCondLst>
                            <p:childTnLst>
                              <p:par>
                                <p:cTn id="50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4" dur="500"/>
                                        <p:tgtEl>
                                          <p:spTgt spid="40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7" dur="500"/>
                                        <p:tgtEl>
                                          <p:spTgt spid="40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0" dur="500"/>
                                        <p:tgtEl>
                                          <p:spTgt spid="40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3" dur="500"/>
                                        <p:tgtEl>
                                          <p:spTgt spid="40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6" dur="500"/>
                                        <p:tgtEl>
                                          <p:spTgt spid="40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9" dur="500"/>
                                        <p:tgtEl>
                                          <p:spTgt spid="40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2" dur="500"/>
                                        <p:tgtEl>
                                          <p:spTgt spid="40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7" dur="500"/>
                                        <p:tgtEl>
                                          <p:spTgt spid="40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0" dur="500"/>
                                        <p:tgtEl>
                                          <p:spTgt spid="40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3" dur="500"/>
                                        <p:tgtEl>
                                          <p:spTgt spid="40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6" dur="500"/>
                                        <p:tgtEl>
                                          <p:spTgt spid="40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9" dur="500"/>
                                        <p:tgtEl>
                                          <p:spTgt spid="40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2" dur="500"/>
                                        <p:tgtEl>
                                          <p:spTgt spid="40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5" dur="500"/>
                                        <p:tgtEl>
                                          <p:spTgt spid="40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8" dur="500"/>
                                        <p:tgtEl>
                                          <p:spTgt spid="40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1" dur="500"/>
                                        <p:tgtEl>
                                          <p:spTgt spid="40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4" dur="500"/>
                                        <p:tgtEl>
                                          <p:spTgt spid="40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7" dur="500"/>
                                        <p:tgtEl>
                                          <p:spTgt spid="40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0" dur="500"/>
                                        <p:tgtEl>
                                          <p:spTgt spid="40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1" fill="hold">
                      <p:stCondLst>
                        <p:cond delay="indefinite"/>
                      </p:stCondLst>
                      <p:childTnLst>
                        <p:par>
                          <p:cTn id="562" fill="hold">
                            <p:stCondLst>
                              <p:cond delay="0"/>
                            </p:stCondLst>
                            <p:childTnLst>
                              <p:par>
                                <p:cTn id="5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5" dur="500"/>
                                        <p:tgtEl>
                                          <p:spTgt spid="40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6" fill="hold">
                      <p:stCondLst>
                        <p:cond delay="indefinite"/>
                      </p:stCondLst>
                      <p:childTnLst>
                        <p:par>
                          <p:cTn id="567" fill="hold">
                            <p:stCondLst>
                              <p:cond delay="0"/>
                            </p:stCondLst>
                            <p:childTnLst>
                              <p:par>
                                <p:cTn id="5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0" dur="500"/>
                                        <p:tgtEl>
                                          <p:spTgt spid="40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3" dur="500"/>
                                        <p:tgtEl>
                                          <p:spTgt spid="40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4" fill="hold">
                      <p:stCondLst>
                        <p:cond delay="indefinite"/>
                      </p:stCondLst>
                      <p:childTnLst>
                        <p:par>
                          <p:cTn id="575" fill="hold">
                            <p:stCondLst>
                              <p:cond delay="0"/>
                            </p:stCondLst>
                            <p:childTnLst>
                              <p:par>
                                <p:cTn id="5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8" dur="1000"/>
                                        <p:tgtEl>
                                          <p:spTgt spid="40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1" dur="1000"/>
                                        <p:tgtEl>
                                          <p:spTgt spid="40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4" dur="1000"/>
                                        <p:tgtEl>
                                          <p:spTgt spid="40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7" dur="1000"/>
                                        <p:tgtEl>
                                          <p:spTgt spid="40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0" dur="1000"/>
                                        <p:tgtEl>
                                          <p:spTgt spid="40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3" dur="1000"/>
                                        <p:tgtEl>
                                          <p:spTgt spid="40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4" fill="hold">
                      <p:stCondLst>
                        <p:cond delay="indefinite"/>
                      </p:stCondLst>
                      <p:childTnLst>
                        <p:par>
                          <p:cTn id="595" fill="hold">
                            <p:stCondLst>
                              <p:cond delay="0"/>
                            </p:stCondLst>
                            <p:childTnLst>
                              <p:par>
                                <p:cTn id="5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8" dur="500"/>
                                        <p:tgtEl>
                                          <p:spTgt spid="40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1" dur="500"/>
                                        <p:tgtEl>
                                          <p:spTgt spid="40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4" dur="500"/>
                                        <p:tgtEl>
                                          <p:spTgt spid="40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7" dur="500"/>
                                        <p:tgtEl>
                                          <p:spTgt spid="40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0" dur="500"/>
                                        <p:tgtEl>
                                          <p:spTgt spid="40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3" dur="500"/>
                                        <p:tgtEl>
                                          <p:spTgt spid="40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6" dur="500"/>
                                        <p:tgtEl>
                                          <p:spTgt spid="40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7" fill="hold">
                      <p:stCondLst>
                        <p:cond delay="indefinite"/>
                      </p:stCondLst>
                      <p:childTnLst>
                        <p:par>
                          <p:cTn id="618" fill="hold">
                            <p:stCondLst>
                              <p:cond delay="0"/>
                            </p:stCondLst>
                            <p:childTnLst>
                              <p:par>
                                <p:cTn id="619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3" fill="hold">
                      <p:stCondLst>
                        <p:cond delay="indefinite"/>
                      </p:stCondLst>
                      <p:childTnLst>
                        <p:par>
                          <p:cTn id="624" fill="hold">
                            <p:stCondLst>
                              <p:cond delay="0"/>
                            </p:stCondLst>
                            <p:childTnLst>
                              <p:par>
                                <p:cTn id="6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7" dur="2000"/>
                                        <p:tgtEl>
                                          <p:spTgt spid="40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8" fill="hold">
                      <p:stCondLst>
                        <p:cond delay="indefinite"/>
                      </p:stCondLst>
                      <p:childTnLst>
                        <p:par>
                          <p:cTn id="629" fill="hold">
                            <p:stCondLst>
                              <p:cond delay="0"/>
                            </p:stCondLst>
                            <p:childTnLst>
                              <p:par>
                                <p:cTn id="6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2" dur="500"/>
                                        <p:tgtEl>
                                          <p:spTgt spid="40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5" dur="500"/>
                                        <p:tgtEl>
                                          <p:spTgt spid="40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8" dur="500"/>
                                        <p:tgtEl>
                                          <p:spTgt spid="40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9" fill="hold">
                      <p:stCondLst>
                        <p:cond delay="indefinite"/>
                      </p:stCondLst>
                      <p:childTnLst>
                        <p:par>
                          <p:cTn id="640" fill="hold">
                            <p:stCondLst>
                              <p:cond delay="0"/>
                            </p:stCondLst>
                            <p:childTnLst>
                              <p:par>
                                <p:cTn id="6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3" dur="500"/>
                                        <p:tgtEl>
                                          <p:spTgt spid="40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4" fill="hold">
                      <p:stCondLst>
                        <p:cond delay="indefinite"/>
                      </p:stCondLst>
                      <p:childTnLst>
                        <p:par>
                          <p:cTn id="645" fill="hold">
                            <p:stCondLst>
                              <p:cond delay="0"/>
                            </p:stCondLst>
                            <p:childTnLst>
                              <p:par>
                                <p:cTn id="6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8" dur="2000"/>
                                        <p:tgtEl>
                                          <p:spTgt spid="40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9" fill="hold">
                      <p:stCondLst>
                        <p:cond delay="indefinite"/>
                      </p:stCondLst>
                      <p:childTnLst>
                        <p:par>
                          <p:cTn id="650" fill="hold">
                            <p:stCondLst>
                              <p:cond delay="0"/>
                            </p:stCondLst>
                            <p:childTnLst>
                              <p:par>
                                <p:cTn id="65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3" dur="2000"/>
                                        <p:tgtEl>
                                          <p:spTgt spid="40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4" fill="hold">
                      <p:stCondLst>
                        <p:cond delay="indefinite"/>
                      </p:stCondLst>
                      <p:childTnLst>
                        <p:par>
                          <p:cTn id="655" fill="hold">
                            <p:stCondLst>
                              <p:cond delay="0"/>
                            </p:stCondLst>
                            <p:childTnLst>
                              <p:par>
                                <p:cTn id="656" presetID="21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658" dur="2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9" fill="hold">
                      <p:stCondLst>
                        <p:cond delay="indefinite"/>
                      </p:stCondLst>
                      <p:childTnLst>
                        <p:par>
                          <p:cTn id="660" fill="hold">
                            <p:stCondLst>
                              <p:cond delay="0"/>
                            </p:stCondLst>
                            <p:childTnLst>
                              <p:par>
                                <p:cTn id="6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940" grpId="0"/>
      <p:bldP spid="39941" grpId="0" animBg="1"/>
      <p:bldP spid="39942" grpId="0"/>
      <p:bldP spid="39943" grpId="0" animBg="1"/>
      <p:bldP spid="39956" grpId="0" animBg="1"/>
      <p:bldP spid="39970" grpId="0" animBg="1"/>
      <p:bldP spid="39971" grpId="0" animBg="1"/>
      <p:bldP spid="39972" grpId="0" animBg="1"/>
      <p:bldP spid="39973" grpId="0" animBg="1"/>
      <p:bldP spid="39974" grpId="0" animBg="1"/>
      <p:bldP spid="39975" grpId="0" animBg="1"/>
      <p:bldP spid="39977" grpId="0" animBg="1"/>
      <p:bldP spid="39979" grpId="0"/>
      <p:bldP spid="39978" grpId="0" animBg="1"/>
      <p:bldP spid="39981" grpId="0"/>
      <p:bldP spid="39988" grpId="0"/>
      <p:bldP spid="39989" grpId="0"/>
      <p:bldP spid="39990" grpId="0"/>
      <p:bldP spid="39991" grpId="0"/>
      <p:bldP spid="39992" grpId="0"/>
      <p:bldP spid="39993" grpId="0" animBg="1"/>
      <p:bldP spid="39994" grpId="0" animBg="1"/>
      <p:bldP spid="39995" grpId="0" animBg="1"/>
      <p:bldP spid="39996" grpId="0" animBg="1"/>
      <p:bldP spid="39997" grpId="0" animBg="1"/>
      <p:bldP spid="39998" grpId="0" animBg="1"/>
      <p:bldP spid="39999" grpId="0"/>
      <p:bldP spid="40000" grpId="0"/>
      <p:bldP spid="40001" grpId="0" animBg="1"/>
      <p:bldP spid="40002" grpId="0" animBg="1"/>
      <p:bldP spid="40003" grpId="0" animBg="1"/>
      <p:bldP spid="40004" grpId="0" animBg="1"/>
      <p:bldP spid="40005" grpId="0"/>
      <p:bldP spid="40007" grpId="0" animBg="1"/>
      <p:bldP spid="40008" grpId="0" animBg="1"/>
      <p:bldP spid="40009" grpId="0" animBg="1"/>
      <p:bldP spid="40010" grpId="0" animBg="1"/>
      <p:bldP spid="40011" grpId="0" animBg="1"/>
      <p:bldP spid="40012" grpId="0" animBg="1"/>
      <p:bldP spid="40013" grpId="0" animBg="1"/>
      <p:bldP spid="40014" grpId="0" animBg="1"/>
      <p:bldP spid="40015" grpId="0" animBg="1"/>
      <p:bldP spid="40016" grpId="0" animBg="1"/>
      <p:bldP spid="40017" grpId="0"/>
      <p:bldP spid="40019" grpId="0"/>
      <p:bldP spid="40020" grpId="0"/>
      <p:bldP spid="40021" grpId="0"/>
      <p:bldP spid="40022" grpId="0"/>
      <p:bldP spid="40023" grpId="0"/>
      <p:bldP spid="40024" grpId="0"/>
      <p:bldP spid="40026" grpId="0"/>
      <p:bldP spid="40027" grpId="0"/>
      <p:bldP spid="40028" grpId="0"/>
      <p:bldP spid="40029" grpId="0"/>
      <p:bldP spid="40030" grpId="0"/>
      <p:bldP spid="40031" grpId="0"/>
      <p:bldP spid="40032" grpId="0"/>
      <p:bldP spid="40033" grpId="0"/>
      <p:bldP spid="40034" grpId="0"/>
      <p:bldP spid="40035" grpId="0"/>
      <p:bldP spid="40036" grpId="0"/>
      <p:bldP spid="40037" grpId="0"/>
      <p:bldP spid="40038" grpId="0"/>
      <p:bldP spid="40039" grpId="0"/>
      <p:bldP spid="40040" grpId="0"/>
      <p:bldP spid="40041" grpId="0"/>
      <p:bldP spid="40042" grpId="0"/>
      <p:bldP spid="40044" grpId="0" animBg="1"/>
      <p:bldP spid="40045" grpId="0" animBg="1"/>
      <p:bldP spid="40048" grpId="0" animBg="1"/>
      <p:bldP spid="40050" grpId="0" animBg="1"/>
      <p:bldP spid="40051" grpId="0" animBg="1"/>
      <p:bldP spid="40052" grpId="0" animBg="1"/>
      <p:bldP spid="40053" grpId="0" animBg="1"/>
      <p:bldP spid="40054" grpId="0" animBg="1"/>
      <p:bldP spid="40057" grpId="0" animBg="1"/>
      <p:bldP spid="40058" grpId="0" animBg="1"/>
      <p:bldP spid="40059" grpId="0"/>
      <p:bldP spid="40060" grpId="0" animBg="1"/>
      <p:bldP spid="40061" grpId="0" animBg="1"/>
      <p:bldP spid="40062" grpId="0"/>
      <p:bldP spid="40063" grpId="0" animBg="1"/>
      <p:bldP spid="40064" grpId="0"/>
      <p:bldP spid="40065" grpId="0" animBg="1"/>
      <p:bldP spid="40066" grpId="0"/>
      <p:bldP spid="40067" grpId="0" animBg="1"/>
      <p:bldP spid="40068" grpId="0"/>
      <p:bldP spid="40069" grpId="0" animBg="1"/>
      <p:bldP spid="40070" grpId="0"/>
      <p:bldP spid="40071" grpId="0" animBg="1"/>
      <p:bldP spid="40072" grpId="0"/>
      <p:bldP spid="40073" grpId="0" animBg="1"/>
      <p:bldP spid="40074" grpId="0"/>
      <p:bldP spid="40075" grpId="0" animBg="1"/>
      <p:bldP spid="40076" grpId="0"/>
      <p:bldP spid="40077" grpId="0" animBg="1"/>
      <p:bldP spid="40078" grpId="0"/>
      <p:bldP spid="40079" grpId="0" animBg="1"/>
      <p:bldP spid="40080" grpId="0"/>
      <p:bldP spid="40081" grpId="0" animBg="1"/>
      <p:bldP spid="40082" grpId="0"/>
      <p:bldP spid="40098" grpId="0" animBg="1"/>
      <p:bldP spid="40099" grpId="0" animBg="1"/>
      <p:bldP spid="40100" grpId="0" animBg="1"/>
      <p:bldP spid="40101" grpId="0" animBg="1"/>
      <p:bldP spid="40102" grpId="0" animBg="1"/>
      <p:bldP spid="40103" grpId="0" animBg="1"/>
      <p:bldP spid="40104" grpId="0" animBg="1"/>
      <p:bldP spid="40105" grpId="0" animBg="1"/>
      <p:bldP spid="40106" grpId="0" animBg="1"/>
      <p:bldP spid="40107" grpId="0" animBg="1"/>
      <p:bldP spid="40108" grpId="0" animBg="1"/>
      <p:bldP spid="40109" grpId="0" animBg="1"/>
      <p:bldP spid="40110" grpId="0" animBg="1"/>
      <p:bldP spid="40111" grpId="0"/>
      <p:bldP spid="40112" grpId="0"/>
      <p:bldP spid="40113" grpId="0" animBg="1"/>
      <p:bldP spid="40114" grpId="0" animBg="1"/>
      <p:bldP spid="40116" grpId="0" animBg="1"/>
      <p:bldP spid="40117" grpId="0" animBg="1"/>
      <p:bldP spid="40118" grpId="0" animBg="1"/>
      <p:bldP spid="40119" grpId="0" animBg="1"/>
      <p:bldP spid="40120" grpId="0" animBg="1"/>
      <p:bldP spid="40122" grpId="0" animBg="1"/>
      <p:bldP spid="40123" grpId="0" animBg="1"/>
      <p:bldP spid="40124" grpId="0" animBg="1"/>
      <p:bldP spid="40125" grpId="0" animBg="1"/>
      <p:bldP spid="40126" grpId="0" animBg="1"/>
      <p:bldP spid="40127" grpId="0" animBg="1"/>
      <p:bldP spid="40128" grpId="0" animBg="1"/>
      <p:bldP spid="40129" grpId="0" animBg="1"/>
      <p:bldP spid="40130" grpId="0" animBg="1"/>
      <p:bldP spid="40131" grpId="0" animBg="1"/>
      <p:bldP spid="40132" grpId="0" animBg="1"/>
      <p:bldP spid="40133" grpId="0" animBg="1"/>
      <p:bldP spid="40134" grpId="0" animBg="1"/>
      <p:bldP spid="40135" grpId="0" animBg="1"/>
      <p:bldP spid="40137" grpId="0" animBg="1"/>
      <p:bldP spid="40138" grpId="0" animBg="1"/>
      <p:bldP spid="40139" grpId="0" animBg="1"/>
      <p:bldP spid="40140" grpId="0" animBg="1"/>
      <p:bldP spid="40141" grpId="0" animBg="1"/>
      <p:bldP spid="40142" grpId="0" animBg="1"/>
      <p:bldP spid="40143" grpId="0" animBg="1"/>
      <p:bldP spid="40144" grpId="0" animBg="1"/>
      <p:bldP spid="40145" grpId="0" animBg="1"/>
      <p:bldP spid="40146" grpId="0"/>
      <p:bldP spid="40147" grpId="0"/>
      <p:bldP spid="40148" grpId="0"/>
      <p:bldP spid="40149" grpId="0"/>
      <p:bldP spid="40150" grpId="0"/>
      <p:bldP spid="40151" grpId="0"/>
      <p:bldP spid="40152" grpId="0"/>
      <p:bldP spid="40153" grpId="0"/>
      <p:bldP spid="40154" grpId="0"/>
      <p:bldP spid="40155" grpId="0"/>
      <p:bldP spid="40156" grpId="0"/>
      <p:bldP spid="40157" grpId="0"/>
      <p:bldP spid="40158" grpId="0"/>
      <p:bldP spid="40171" grpId="0" animBg="1"/>
      <p:bldP spid="40174" grpId="0" animBg="1"/>
      <p:bldP spid="40175" grpId="0" animBg="1"/>
      <p:bldP spid="40176" grpId="0" animBg="1"/>
      <p:bldP spid="40178" grpId="0" animBg="1"/>
      <p:bldP spid="40179" grpId="0" animBg="1"/>
      <p:bldP spid="40180" grpId="0" animBg="1"/>
      <p:bldP spid="20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Comparison between section views when the section plane is parallel and inclined to one of the Reference Planes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75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211262"/>
            <a:ext cx="3962400" cy="5646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91000" y="987425"/>
            <a:ext cx="4953000" cy="587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0" y="304800"/>
            <a:ext cx="396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Horizontal sectional plane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67200" y="457200"/>
            <a:ext cx="4876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Inclined sectional plane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7010400" y="2514600"/>
            <a:ext cx="3810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7239000" y="2667000"/>
            <a:ext cx="0" cy="411480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239000" y="2667000"/>
            <a:ext cx="4572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650480" y="2682240"/>
            <a:ext cx="0" cy="2971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7086600" y="5486400"/>
            <a:ext cx="685800" cy="685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1752600" y="2590800"/>
            <a:ext cx="710184" cy="3352800"/>
            <a:chOff x="1752600" y="2590800"/>
            <a:chExt cx="710184" cy="335280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462784" y="2590800"/>
              <a:ext cx="0" cy="30480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209800" y="2590800"/>
              <a:ext cx="0" cy="33528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752600" y="2667000"/>
              <a:ext cx="0" cy="31242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16350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Sectional Views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 internal hidden details of the object are shown in orthographic views by dashed lines. 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 intensity of dashed lines in orthographic views depends on the complexity of internal structure of the object. 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If there are many hidden lines, it is difficult to visualize the shape of the object</a:t>
            </a:r>
          </a:p>
          <a:p>
            <a:pPr lvl="1" algn="just">
              <a:lnSpc>
                <a:spcPct val="150000"/>
              </a:lnSpc>
              <a:spcBef>
                <a:spcPct val="50000"/>
              </a:spcBef>
            </a:pPr>
            <a:r>
              <a:rPr lang="en-US" b="1" dirty="0" smtClean="0"/>
              <a:t>unnecessarily complicated and confusing.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Therefore, the general practice is to draw sectional views for complex objects in addition to or instead of simple orthographic views. 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A sectional view, as the name suggests, is obtained by taking the section of the object along a particular plane. An imaginary cutting plane is used to obtain the section of the object.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Theory of Sectioning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Whenever a section plane cuts a solid, it intersects (and or coincides with) the edges of the solids. </a:t>
            </a:r>
          </a:p>
          <a:p>
            <a:r>
              <a:rPr lang="en-US" dirty="0" smtClean="0"/>
              <a:t>The point at which the section plane intersects an edge of the solid is called the </a:t>
            </a:r>
            <a:r>
              <a:rPr lang="en-US" i="1" dirty="0" smtClean="0"/>
              <a:t>point of intersection </a:t>
            </a:r>
            <a:r>
              <a:rPr lang="en-US" dirty="0" smtClean="0"/>
              <a:t>(POI). </a:t>
            </a:r>
          </a:p>
          <a:p>
            <a:r>
              <a:rPr lang="en-US" dirty="0" smtClean="0"/>
              <a:t>In case of the solids having a curved surface, viz., cylinder, cone and sphere, POIs are located between the cutting plane and the lateral lines.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True Shape of Sections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6248400"/>
          </a:xfrm>
        </p:spPr>
        <p:txBody>
          <a:bodyPr>
            <a:normAutofit fontScale="70000" lnSpcReduction="20000"/>
          </a:bodyPr>
          <a:lstStyle/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A section will show its </a:t>
            </a:r>
            <a:r>
              <a:rPr lang="en-US" i="1" dirty="0" smtClean="0"/>
              <a:t>true shape </a:t>
            </a:r>
            <a:r>
              <a:rPr lang="en-US" dirty="0" smtClean="0"/>
              <a:t>when viewed in normal direction. 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To find the true shape of a section, it must be projected on a plane parallel to the section plane.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For </a:t>
            </a:r>
            <a:r>
              <a:rPr lang="en-US" dirty="0" err="1" smtClean="0">
                <a:solidFill>
                  <a:srgbClr val="FF0000"/>
                </a:solidFill>
              </a:rPr>
              <a:t>polyhedra</a:t>
            </a:r>
            <a:r>
              <a:rPr lang="en-US" dirty="0" smtClean="0"/>
              <a:t>, the true shape of the section depends on the number of POIs. The shape of the section will be a </a:t>
            </a:r>
            <a:r>
              <a:rPr lang="en-US" dirty="0" smtClean="0">
                <a:solidFill>
                  <a:srgbClr val="FF0000"/>
                </a:solidFill>
              </a:rPr>
              <a:t>polygon</a:t>
            </a:r>
            <a:r>
              <a:rPr lang="en-US" dirty="0" smtClean="0"/>
              <a:t> of the sides equal to the number of POIs. 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 true shape of the section of a </a:t>
            </a:r>
            <a:r>
              <a:rPr lang="en-US" dirty="0" smtClean="0">
                <a:solidFill>
                  <a:srgbClr val="FF0000"/>
                </a:solidFill>
              </a:rPr>
              <a:t>sphere</a:t>
            </a:r>
            <a:r>
              <a:rPr lang="en-US" dirty="0" smtClean="0"/>
              <a:t> is always a </a:t>
            </a:r>
            <a:r>
              <a:rPr lang="en-US" dirty="0" smtClean="0">
                <a:solidFill>
                  <a:srgbClr val="FF0000"/>
                </a:solidFill>
              </a:rPr>
              <a:t>circle</a:t>
            </a:r>
            <a:r>
              <a:rPr lang="en-US" dirty="0" smtClean="0"/>
              <a:t>. 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 sections of </a:t>
            </a:r>
            <a:r>
              <a:rPr lang="en-US" dirty="0" smtClean="0">
                <a:solidFill>
                  <a:srgbClr val="FF0000"/>
                </a:solidFill>
              </a:rPr>
              <a:t>prisms and pyramids </a:t>
            </a:r>
            <a:r>
              <a:rPr lang="en-US" dirty="0" smtClean="0"/>
              <a:t>are </a:t>
            </a:r>
            <a:r>
              <a:rPr lang="en-US" dirty="0" smtClean="0">
                <a:solidFill>
                  <a:srgbClr val="FF0000"/>
                </a:solidFill>
              </a:rPr>
              <a:t>straight line segmented curves</a:t>
            </a:r>
            <a:r>
              <a:rPr lang="en-US" dirty="0" smtClean="0"/>
              <a:t>. 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 sections of </a:t>
            </a:r>
            <a:r>
              <a:rPr lang="en-US" dirty="0" smtClean="0">
                <a:solidFill>
                  <a:srgbClr val="FF0000"/>
                </a:solidFill>
              </a:rPr>
              <a:t>cylinders and cones </a:t>
            </a:r>
            <a:r>
              <a:rPr lang="en-US" dirty="0" smtClean="0"/>
              <a:t>will mostly have </a:t>
            </a:r>
            <a:r>
              <a:rPr lang="en-US" dirty="0" smtClean="0">
                <a:solidFill>
                  <a:srgbClr val="FF0000"/>
                </a:solidFill>
              </a:rPr>
              <a:t>smooth curves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Types of Cutting Planes and Their Representation</a:t>
            </a:r>
            <a:endParaRPr lang="en-US" sz="2800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19400" y="2387486"/>
            <a:ext cx="6324600" cy="44705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Rectangle 5"/>
          <p:cNvSpPr/>
          <p:nvPr/>
        </p:nvSpPr>
        <p:spPr>
          <a:xfrm>
            <a:off x="0" y="533400"/>
            <a:ext cx="9144000" cy="16158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A cutting plane is represented by a cutting plane line</a:t>
            </a:r>
          </a:p>
          <a:p>
            <a:pPr marL="171450" indent="-171450" algn="just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The cutting plane line indicates the line view of the cutting plane. </a:t>
            </a:r>
          </a:p>
          <a:p>
            <a:pPr marL="171450" indent="-171450" algn="just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The two ends of the cutting plane line are made </a:t>
            </a:r>
            <a:r>
              <a:rPr lang="en-US" b="1" dirty="0" smtClean="0">
                <a:solidFill>
                  <a:srgbClr val="FF0000"/>
                </a:solidFill>
                <a:latin typeface="Garamond" pitchFamily="18" charset="0"/>
              </a:rPr>
              <a:t>slightly thicker and provided with arrows</a:t>
            </a:r>
            <a:r>
              <a:rPr lang="en-US" b="1" dirty="0" smtClean="0">
                <a:latin typeface="Garamond" pitchFamily="18" charset="0"/>
              </a:rPr>
              <a:t>. </a:t>
            </a:r>
          </a:p>
          <a:p>
            <a:pPr marL="171450" indent="-171450" algn="just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The direction of the arrow indicates the direction of viewing of the object. </a:t>
            </a:r>
            <a:endParaRPr lang="en-US" b="1" dirty="0">
              <a:latin typeface="Garamond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2028885"/>
            <a:ext cx="3048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In the first-angle method of projection, the direction of the arrows is toward the POP, i.e., toward </a:t>
            </a:r>
            <a:r>
              <a:rPr lang="en-US" b="1" i="1" dirty="0" smtClean="0">
                <a:latin typeface="Garamond" pitchFamily="18" charset="0"/>
              </a:rPr>
              <a:t>XY </a:t>
            </a:r>
            <a:r>
              <a:rPr lang="en-US" b="1" dirty="0" smtClean="0">
                <a:latin typeface="Garamond" pitchFamily="18" charset="0"/>
              </a:rPr>
              <a:t>(or </a:t>
            </a:r>
            <a:r>
              <a:rPr lang="en-US" b="1" i="1" dirty="0" smtClean="0">
                <a:latin typeface="Garamond" pitchFamily="18" charset="0"/>
              </a:rPr>
              <a:t>X</a:t>
            </a:r>
            <a:r>
              <a:rPr lang="en-US" b="1" dirty="0" smtClean="0">
                <a:latin typeface="Garamond" pitchFamily="18" charset="0"/>
              </a:rPr>
              <a:t>1</a:t>
            </a:r>
            <a:r>
              <a:rPr lang="en-US" b="1" i="1" dirty="0" smtClean="0">
                <a:latin typeface="Garamond" pitchFamily="18" charset="0"/>
              </a:rPr>
              <a:t>Y</a:t>
            </a:r>
            <a:r>
              <a:rPr lang="en-US" b="1" dirty="0" smtClean="0">
                <a:latin typeface="Garamond" pitchFamily="18" charset="0"/>
              </a:rPr>
              <a:t>1).  </a:t>
            </a:r>
          </a:p>
          <a:p>
            <a:pPr marL="171450" indent="-171450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Types of section planes</a:t>
            </a:r>
          </a:p>
          <a:p>
            <a:pPr marL="628650" lvl="1" indent="-171450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Vertical Section plane</a:t>
            </a:r>
          </a:p>
          <a:p>
            <a:pPr marL="628650" lvl="1" indent="-171450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Horizontal Section Plane</a:t>
            </a:r>
          </a:p>
          <a:p>
            <a:pPr marL="628650" lvl="1" indent="-171450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Profile Section plane</a:t>
            </a:r>
          </a:p>
          <a:p>
            <a:pPr marL="628650" lvl="1" indent="-171450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Auxiliary Section plane</a:t>
            </a:r>
          </a:p>
          <a:p>
            <a:pPr marL="628650" lvl="1" indent="-171450">
              <a:spcBef>
                <a:spcPct val="50000"/>
              </a:spcBef>
              <a:buFont typeface="Arial" pitchFamily="34" charset="0"/>
              <a:buChar char="•"/>
            </a:pPr>
            <a:r>
              <a:rPr lang="en-US" b="1" dirty="0" smtClean="0">
                <a:latin typeface="Garamond" pitchFamily="18" charset="0"/>
              </a:rPr>
              <a:t>Oblique Section plane</a:t>
            </a:r>
            <a:endParaRPr lang="en-US" b="1" dirty="0">
              <a:latin typeface="Garamond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9800" y="2362200"/>
            <a:ext cx="31242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916936" y="4367784"/>
            <a:ext cx="17526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4419600"/>
            <a:ext cx="464820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505200" y="3124200"/>
            <a:ext cx="381000" cy="457200"/>
          </a:xfrm>
          <a:prstGeom prst="ellipse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953000" y="3124200"/>
            <a:ext cx="381000" cy="4572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" presetClass="exit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Hatching of the Sections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3124200"/>
          </a:xfrm>
        </p:spPr>
        <p:txBody>
          <a:bodyPr>
            <a:normAutofit fontScale="55000" lnSpcReduction="20000"/>
          </a:bodyPr>
          <a:lstStyle/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 surface created by cutting the object by a section plane is called as </a:t>
            </a:r>
            <a:r>
              <a:rPr lang="en-US" i="1" dirty="0" smtClean="0"/>
              <a:t>section</a:t>
            </a:r>
            <a:r>
              <a:rPr lang="en-US" dirty="0" smtClean="0"/>
              <a:t>. 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 section is indicated by drawing the hatching lines (section lines) within the sectioned area. 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 hatching lines are drawn at 45° to the principal outlines or the lines of symmetry of the section</a:t>
            </a:r>
          </a:p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dirty="0" smtClean="0"/>
              <a:t>The spacing between hatching lines should be uniform and in proportion to the size of the section. </a:t>
            </a:r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>
          <a:blip r:embed="rId2" cstate="print"/>
          <a:srcRect b="18452"/>
          <a:stretch>
            <a:fillRect/>
          </a:stretch>
        </p:blipFill>
        <p:spPr bwMode="auto">
          <a:xfrm>
            <a:off x="1143000" y="3810000"/>
            <a:ext cx="7086600" cy="274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12" name="Group 11"/>
          <p:cNvGrpSpPr/>
          <p:nvPr/>
        </p:nvGrpSpPr>
        <p:grpSpPr>
          <a:xfrm>
            <a:off x="304800" y="3581400"/>
            <a:ext cx="3493956" cy="1789331"/>
            <a:chOff x="304800" y="3581400"/>
            <a:chExt cx="3493956" cy="1789331"/>
          </a:xfrm>
        </p:grpSpPr>
        <p:sp>
          <p:nvSpPr>
            <p:cNvPr id="5" name="TextBox 4"/>
            <p:cNvSpPr txBox="1"/>
            <p:nvPr/>
          </p:nvSpPr>
          <p:spPr>
            <a:xfrm>
              <a:off x="304800" y="4724400"/>
              <a:ext cx="6600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H or</a:t>
              </a:r>
            </a:p>
            <a:p>
              <a:r>
                <a:rPr lang="en-US" dirty="0" smtClean="0"/>
                <a:t>HB</a:t>
              </a:r>
              <a:endParaRPr lang="en-US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352800" y="3581400"/>
              <a:ext cx="4459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2H</a:t>
              </a:r>
              <a:endParaRPr lang="en-US" dirty="0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 flipV="1">
              <a:off x="914400" y="4800600"/>
              <a:ext cx="457200" cy="76200"/>
            </a:xfrm>
            <a:prstGeom prst="straightConnector1">
              <a:avLst/>
            </a:prstGeom>
            <a:ln w="127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>
              <a:off x="2514600" y="3962400"/>
              <a:ext cx="838200" cy="304800"/>
            </a:xfrm>
            <a:prstGeom prst="straightConnector1">
              <a:avLst/>
            </a:prstGeom>
            <a:ln w="158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Section plane parallel to one of the Reference Planes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552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6200"/>
            <a:ext cx="9077325" cy="4738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Box 5"/>
          <p:cNvSpPr txBox="1">
            <a:spLocks noChangeArrowheads="1"/>
          </p:cNvSpPr>
          <p:nvPr/>
        </p:nvSpPr>
        <p:spPr bwMode="auto">
          <a:xfrm>
            <a:off x="228600" y="4767262"/>
            <a:ext cx="8780462" cy="1938338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914400" indent="-4572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371600" indent="-4572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828800" indent="-4572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286000" indent="-4572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7432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2004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6576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4114800" indent="-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Remember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:-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After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launching a section plane </a:t>
            </a:r>
            <a:r>
              <a:rPr lang="en-US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either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FV or TV, the part towards </a:t>
            </a:r>
            <a:r>
              <a:rPr lang="en-US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observer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assumed to be removed.</a:t>
            </a:r>
          </a:p>
          <a:p>
            <a:pPr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far as possible the smaller part is </a:t>
            </a:r>
            <a:r>
              <a:rPr lang="en-US" alt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assumed </a:t>
            </a:r>
            <a:r>
              <a:rPr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be removed. </a:t>
            </a:r>
          </a:p>
        </p:txBody>
      </p:sp>
    </p:spTree>
    <p:extLst>
      <p:ext uri="{BB962C8B-B14F-4D97-AF65-F5344CB8AC3E}">
        <p14:creationId xmlns:p14="http://schemas.microsoft.com/office/powerpoint/2010/main" val="363508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7" name="Straight Connector 96"/>
          <p:cNvCxnSpPr>
            <a:endCxn id="4" idx="0"/>
          </p:cNvCxnSpPr>
          <p:nvPr/>
        </p:nvCxnSpPr>
        <p:spPr>
          <a:xfrm flipV="1">
            <a:off x="3352800" y="4292600"/>
            <a:ext cx="819150" cy="508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gular Pentagon 3"/>
          <p:cNvSpPr>
            <a:spLocks noChangeAspect="1"/>
          </p:cNvSpPr>
          <p:nvPr/>
        </p:nvSpPr>
        <p:spPr>
          <a:xfrm rot="5400000">
            <a:off x="2504282" y="3479006"/>
            <a:ext cx="1708150" cy="1627187"/>
          </a:xfrm>
          <a:prstGeom prst="pentagon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6" name="Straight Connector 5"/>
          <p:cNvCxnSpPr>
            <a:stCxn id="4" idx="2"/>
          </p:cNvCxnSpPr>
          <p:nvPr/>
        </p:nvCxnSpPr>
        <p:spPr>
          <a:xfrm rot="10800000" flipH="1" flipV="1">
            <a:off x="2544763" y="3763963"/>
            <a:ext cx="808037" cy="579437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4" idx="1"/>
          </p:cNvCxnSpPr>
          <p:nvPr/>
        </p:nvCxnSpPr>
        <p:spPr>
          <a:xfrm rot="16200000" flipH="1" flipV="1">
            <a:off x="2999581" y="3791744"/>
            <a:ext cx="904875" cy="19843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endCxn id="4" idx="5"/>
          </p:cNvCxnSpPr>
          <p:nvPr/>
        </p:nvCxnSpPr>
        <p:spPr>
          <a:xfrm>
            <a:off x="3352802" y="4343402"/>
            <a:ext cx="197621" cy="80327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endCxn id="4" idx="0"/>
          </p:cNvCxnSpPr>
          <p:nvPr/>
        </p:nvCxnSpPr>
        <p:spPr>
          <a:xfrm flipV="1">
            <a:off x="3352800" y="4292600"/>
            <a:ext cx="819151" cy="508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4" idx="4"/>
          </p:cNvCxnSpPr>
          <p:nvPr/>
        </p:nvCxnSpPr>
        <p:spPr>
          <a:xfrm flipH="1">
            <a:off x="2544769" y="4343400"/>
            <a:ext cx="808031" cy="47704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2514600" y="2970212"/>
            <a:ext cx="1676400" cy="158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1943100" y="1638300"/>
            <a:ext cx="1905000" cy="7620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rot="16200000" flipH="1">
            <a:off x="2743200" y="1524000"/>
            <a:ext cx="1981200" cy="9144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6200000" flipH="1">
            <a:off x="2438400" y="1828800"/>
            <a:ext cx="1981200" cy="30480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28"/>
          <p:cNvGrpSpPr>
            <a:grpSpLocks/>
          </p:cNvGrpSpPr>
          <p:nvPr/>
        </p:nvGrpSpPr>
        <p:grpSpPr bwMode="auto">
          <a:xfrm>
            <a:off x="2209800" y="4591050"/>
            <a:ext cx="2114550" cy="1588"/>
            <a:chOff x="2209800" y="4591050"/>
            <a:chExt cx="2114550" cy="1588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2286000" y="4591050"/>
              <a:ext cx="1981200" cy="1588"/>
            </a:xfrm>
            <a:prstGeom prst="line">
              <a:avLst/>
            </a:prstGeom>
            <a:ln w="25400">
              <a:solidFill>
                <a:schemeClr val="tx1"/>
              </a:solidFill>
              <a:prstDash val="lg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4019550" y="4591050"/>
              <a:ext cx="304800" cy="15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2209800" y="4591050"/>
              <a:ext cx="304800" cy="158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Straight Connector 30"/>
          <p:cNvCxnSpPr/>
          <p:nvPr/>
        </p:nvCxnSpPr>
        <p:spPr>
          <a:xfrm rot="16200000" flipV="1">
            <a:off x="1370807" y="3199606"/>
            <a:ext cx="2897188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3429000" y="1600200"/>
            <a:ext cx="0" cy="304800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rot="5400000" flipH="1" flipV="1">
            <a:off x="2781301" y="3390900"/>
            <a:ext cx="2362200" cy="3175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/>
          <p:cNvSpPr>
            <a:spLocks noChangeAspect="1"/>
          </p:cNvSpPr>
          <p:nvPr/>
        </p:nvSpPr>
        <p:spPr>
          <a:xfrm>
            <a:off x="3962400" y="2895600"/>
            <a:ext cx="46038" cy="4603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9" name="Oval 38"/>
          <p:cNvSpPr>
            <a:spLocks noChangeAspect="1"/>
          </p:cNvSpPr>
          <p:nvPr/>
        </p:nvSpPr>
        <p:spPr>
          <a:xfrm>
            <a:off x="2790825" y="2133600"/>
            <a:ext cx="46038" cy="4603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3429000" y="1981200"/>
            <a:ext cx="46038" cy="4603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2514600" y="2895600"/>
            <a:ext cx="46038" cy="4603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165" name="TextBox 42"/>
          <p:cNvSpPr txBox="1">
            <a:spLocks noChangeArrowheads="1"/>
          </p:cNvSpPr>
          <p:nvPr/>
        </p:nvSpPr>
        <p:spPr bwMode="auto">
          <a:xfrm>
            <a:off x="4191000" y="2971800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/>
              <a:t>c’</a:t>
            </a:r>
          </a:p>
        </p:txBody>
      </p:sp>
      <p:sp>
        <p:nvSpPr>
          <p:cNvPr id="6166" name="TextBox 43"/>
          <p:cNvSpPr txBox="1">
            <a:spLocks noChangeArrowheads="1"/>
          </p:cNvSpPr>
          <p:nvPr/>
        </p:nvSpPr>
        <p:spPr bwMode="auto">
          <a:xfrm>
            <a:off x="2286000" y="3505200"/>
            <a:ext cx="2286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 b="1"/>
              <a:t>e</a:t>
            </a:r>
          </a:p>
        </p:txBody>
      </p:sp>
      <p:sp>
        <p:nvSpPr>
          <p:cNvPr id="6167" name="TextBox 44"/>
          <p:cNvSpPr txBox="1">
            <a:spLocks noChangeArrowheads="1"/>
          </p:cNvSpPr>
          <p:nvPr/>
        </p:nvSpPr>
        <p:spPr bwMode="auto">
          <a:xfrm>
            <a:off x="3124200" y="3962400"/>
            <a:ext cx="2286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 b="1"/>
              <a:t>o</a:t>
            </a:r>
          </a:p>
        </p:txBody>
      </p:sp>
      <p:sp>
        <p:nvSpPr>
          <p:cNvPr id="6168" name="TextBox 45"/>
          <p:cNvSpPr txBox="1">
            <a:spLocks noChangeArrowheads="1"/>
          </p:cNvSpPr>
          <p:nvPr/>
        </p:nvSpPr>
        <p:spPr bwMode="auto">
          <a:xfrm>
            <a:off x="2286000" y="4876800"/>
            <a:ext cx="2286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 b="1"/>
              <a:t>a</a:t>
            </a:r>
          </a:p>
        </p:txBody>
      </p:sp>
      <p:sp>
        <p:nvSpPr>
          <p:cNvPr id="6169" name="TextBox 46"/>
          <p:cNvSpPr txBox="1">
            <a:spLocks noChangeArrowheads="1"/>
          </p:cNvSpPr>
          <p:nvPr/>
        </p:nvSpPr>
        <p:spPr bwMode="auto">
          <a:xfrm>
            <a:off x="3505200" y="5181600"/>
            <a:ext cx="2286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 b="1"/>
              <a:t>b</a:t>
            </a:r>
          </a:p>
        </p:txBody>
      </p:sp>
      <p:sp>
        <p:nvSpPr>
          <p:cNvPr id="6170" name="TextBox 47"/>
          <p:cNvSpPr txBox="1">
            <a:spLocks noChangeArrowheads="1"/>
          </p:cNvSpPr>
          <p:nvPr/>
        </p:nvSpPr>
        <p:spPr bwMode="auto">
          <a:xfrm>
            <a:off x="4191000" y="4114800"/>
            <a:ext cx="2286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 b="1"/>
              <a:t>c</a:t>
            </a:r>
          </a:p>
        </p:txBody>
      </p:sp>
      <p:sp>
        <p:nvSpPr>
          <p:cNvPr id="6171" name="TextBox 48"/>
          <p:cNvSpPr txBox="1">
            <a:spLocks noChangeArrowheads="1"/>
          </p:cNvSpPr>
          <p:nvPr/>
        </p:nvSpPr>
        <p:spPr bwMode="auto">
          <a:xfrm>
            <a:off x="3505200" y="3276600"/>
            <a:ext cx="2286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 b="1"/>
              <a:t>d</a:t>
            </a:r>
          </a:p>
        </p:txBody>
      </p:sp>
      <p:cxnSp>
        <p:nvCxnSpPr>
          <p:cNvPr id="51" name="Straight Arrow Connector 50"/>
          <p:cNvCxnSpPr/>
          <p:nvPr/>
        </p:nvCxnSpPr>
        <p:spPr>
          <a:xfrm rot="5400000" flipH="1" flipV="1">
            <a:off x="3094038" y="1754187"/>
            <a:ext cx="120650" cy="669925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38" idx="5"/>
          </p:cNvCxnSpPr>
          <p:nvPr/>
        </p:nvCxnSpPr>
        <p:spPr>
          <a:xfrm rot="5400000" flipH="1">
            <a:off x="3238500" y="2171700"/>
            <a:ext cx="954088" cy="573088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39" idx="7"/>
          </p:cNvCxnSpPr>
          <p:nvPr/>
        </p:nvCxnSpPr>
        <p:spPr>
          <a:xfrm flipH="1">
            <a:off x="2514600" y="2140342"/>
            <a:ext cx="315521" cy="83146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42" idx="3"/>
          </p:cNvCxnSpPr>
          <p:nvPr/>
        </p:nvCxnSpPr>
        <p:spPr>
          <a:xfrm rot="16200000" flipH="1">
            <a:off x="3355975" y="2136775"/>
            <a:ext cx="0" cy="167005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 rot="16200000" flipV="1">
            <a:off x="2743200" y="1524000"/>
            <a:ext cx="1981200" cy="91440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40" idx="3"/>
          </p:cNvCxnSpPr>
          <p:nvPr/>
        </p:nvCxnSpPr>
        <p:spPr>
          <a:xfrm rot="5400000" flipH="1">
            <a:off x="2840831" y="1426369"/>
            <a:ext cx="1030288" cy="158750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39" idx="7"/>
          </p:cNvCxnSpPr>
          <p:nvPr/>
        </p:nvCxnSpPr>
        <p:spPr>
          <a:xfrm rot="5400000" flipH="1" flipV="1">
            <a:off x="2516982" y="1380331"/>
            <a:ext cx="1073150" cy="446087"/>
          </a:xfrm>
          <a:prstGeom prst="straightConnector1">
            <a:avLst/>
          </a:prstGeom>
          <a:ln w="254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/>
          <p:cNvCxnSpPr/>
          <p:nvPr/>
        </p:nvCxnSpPr>
        <p:spPr>
          <a:xfrm flipV="1">
            <a:off x="2538415" y="3769515"/>
            <a:ext cx="0" cy="8072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4" idx="2"/>
            <a:endCxn id="4" idx="1"/>
          </p:cNvCxnSpPr>
          <p:nvPr/>
        </p:nvCxnSpPr>
        <p:spPr>
          <a:xfrm rot="10800000" flipH="1">
            <a:off x="2544763" y="3438525"/>
            <a:ext cx="1006475" cy="3254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6171" idx="1"/>
          </p:cNvCxnSpPr>
          <p:nvPr/>
        </p:nvCxnSpPr>
        <p:spPr>
          <a:xfrm>
            <a:off x="3505200" y="3414713"/>
            <a:ext cx="666750" cy="877887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4" idx="0"/>
          </p:cNvCxnSpPr>
          <p:nvPr/>
        </p:nvCxnSpPr>
        <p:spPr>
          <a:xfrm flipH="1">
            <a:off x="3962400" y="4292600"/>
            <a:ext cx="209550" cy="2794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>
            <a:stCxn id="4" idx="1"/>
          </p:cNvCxnSpPr>
          <p:nvPr/>
        </p:nvCxnSpPr>
        <p:spPr>
          <a:xfrm flipH="1">
            <a:off x="3352800" y="3438527"/>
            <a:ext cx="197623" cy="904875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" idx="2"/>
          </p:cNvCxnSpPr>
          <p:nvPr/>
        </p:nvCxnSpPr>
        <p:spPr>
          <a:xfrm>
            <a:off x="2544769" y="3764752"/>
            <a:ext cx="808031" cy="5786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V="1">
            <a:off x="2819400" y="4343400"/>
            <a:ext cx="533400" cy="3048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H="1" flipV="1">
            <a:off x="3352800" y="4343400"/>
            <a:ext cx="76200" cy="22860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/>
          <p:cNvCxnSpPr>
            <a:stCxn id="4" idx="2"/>
            <a:endCxn id="42" idx="0"/>
          </p:cNvCxnSpPr>
          <p:nvPr/>
        </p:nvCxnSpPr>
        <p:spPr>
          <a:xfrm flipH="1" flipV="1">
            <a:off x="2537619" y="2895600"/>
            <a:ext cx="7149" cy="86915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>
            <a:spLocks noChangeArrowheads="1"/>
          </p:cNvSpPr>
          <p:nvPr/>
        </p:nvSpPr>
        <p:spPr bwMode="auto">
          <a:xfrm>
            <a:off x="2209800" y="2667000"/>
            <a:ext cx="3810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100"/>
              <a:t>1’</a:t>
            </a:r>
          </a:p>
        </p:txBody>
      </p:sp>
      <p:sp>
        <p:nvSpPr>
          <p:cNvPr id="89" name="TextBox 88"/>
          <p:cNvSpPr txBox="1">
            <a:spLocks noChangeArrowheads="1"/>
          </p:cNvSpPr>
          <p:nvPr/>
        </p:nvSpPr>
        <p:spPr bwMode="auto">
          <a:xfrm>
            <a:off x="3886200" y="2971800"/>
            <a:ext cx="3810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100"/>
              <a:t>4’</a:t>
            </a:r>
          </a:p>
        </p:txBody>
      </p:sp>
      <p:sp>
        <p:nvSpPr>
          <p:cNvPr id="90" name="TextBox 89"/>
          <p:cNvSpPr txBox="1">
            <a:spLocks noChangeArrowheads="1"/>
          </p:cNvSpPr>
          <p:nvPr/>
        </p:nvSpPr>
        <p:spPr bwMode="auto">
          <a:xfrm>
            <a:off x="3505200" y="1828800"/>
            <a:ext cx="3810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100"/>
              <a:t>3’</a:t>
            </a:r>
          </a:p>
        </p:txBody>
      </p:sp>
      <p:sp>
        <p:nvSpPr>
          <p:cNvPr id="91" name="TextBox 90"/>
          <p:cNvSpPr txBox="1">
            <a:spLocks noChangeArrowheads="1"/>
          </p:cNvSpPr>
          <p:nvPr/>
        </p:nvSpPr>
        <p:spPr bwMode="auto">
          <a:xfrm>
            <a:off x="2438400" y="1981200"/>
            <a:ext cx="3810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100"/>
              <a:t>2’</a:t>
            </a:r>
          </a:p>
        </p:txBody>
      </p:sp>
      <p:sp>
        <p:nvSpPr>
          <p:cNvPr id="6192" name="TextBox 98"/>
          <p:cNvSpPr txBox="1">
            <a:spLocks noChangeArrowheads="1"/>
          </p:cNvSpPr>
          <p:nvPr/>
        </p:nvSpPr>
        <p:spPr bwMode="auto">
          <a:xfrm>
            <a:off x="1981200" y="2971800"/>
            <a:ext cx="7620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/>
              <a:t>a’(e’)</a:t>
            </a:r>
          </a:p>
        </p:txBody>
      </p:sp>
      <p:sp>
        <p:nvSpPr>
          <p:cNvPr id="6193" name="TextBox 99"/>
          <p:cNvSpPr txBox="1">
            <a:spLocks noChangeArrowheads="1"/>
          </p:cNvSpPr>
          <p:nvPr/>
        </p:nvSpPr>
        <p:spPr bwMode="auto">
          <a:xfrm>
            <a:off x="3276600" y="2971800"/>
            <a:ext cx="7620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/>
              <a:t>b’(d’)</a:t>
            </a:r>
          </a:p>
        </p:txBody>
      </p:sp>
      <p:sp>
        <p:nvSpPr>
          <p:cNvPr id="6194" name="TextBox 100"/>
          <p:cNvSpPr txBox="1">
            <a:spLocks noChangeArrowheads="1"/>
          </p:cNvSpPr>
          <p:nvPr/>
        </p:nvSpPr>
        <p:spPr bwMode="auto">
          <a:xfrm>
            <a:off x="3276600" y="685800"/>
            <a:ext cx="457200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400"/>
              <a:t>o’</a:t>
            </a:r>
          </a:p>
        </p:txBody>
      </p:sp>
      <p:cxnSp>
        <p:nvCxnSpPr>
          <p:cNvPr id="103" name="Straight Connector 102"/>
          <p:cNvCxnSpPr/>
          <p:nvPr/>
        </p:nvCxnSpPr>
        <p:spPr>
          <a:xfrm flipV="1">
            <a:off x="2786063" y="2133600"/>
            <a:ext cx="228600" cy="152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 flipV="1">
            <a:off x="2743200" y="2057400"/>
            <a:ext cx="533400" cy="381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2667000" y="2133600"/>
            <a:ext cx="762000" cy="533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/>
          <p:cNvCxnSpPr/>
          <p:nvPr/>
        </p:nvCxnSpPr>
        <p:spPr>
          <a:xfrm flipV="1">
            <a:off x="2590800" y="2209800"/>
            <a:ext cx="990600" cy="685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/>
          <p:cNvCxnSpPr/>
          <p:nvPr/>
        </p:nvCxnSpPr>
        <p:spPr>
          <a:xfrm flipV="1">
            <a:off x="2743200" y="2286000"/>
            <a:ext cx="914400" cy="685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rot="5400000" flipH="1" flipV="1">
            <a:off x="3733800" y="2794000"/>
            <a:ext cx="152400" cy="152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flipV="1">
            <a:off x="2971800" y="2438400"/>
            <a:ext cx="685800" cy="5334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 flipV="1">
            <a:off x="3200400" y="2514600"/>
            <a:ext cx="533400" cy="4572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 flipV="1">
            <a:off x="3352800" y="2590800"/>
            <a:ext cx="457200" cy="381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/>
          <p:cNvCxnSpPr/>
          <p:nvPr/>
        </p:nvCxnSpPr>
        <p:spPr>
          <a:xfrm flipV="1">
            <a:off x="3505200" y="2667000"/>
            <a:ext cx="381000" cy="3048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Picture 2"/>
          <p:cNvPicPr>
            <a:picLocks noChangeAspect="1" noChangeArrowheads="1"/>
          </p:cNvPicPr>
          <p:nvPr/>
        </p:nvPicPr>
        <p:blipFill>
          <a:blip r:embed="rId2" cstate="print"/>
          <a:srcRect l="59222"/>
          <a:stretch>
            <a:fillRect/>
          </a:stretch>
        </p:blipFill>
        <p:spPr bwMode="auto">
          <a:xfrm>
            <a:off x="5410200" y="685800"/>
            <a:ext cx="3200400" cy="4964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1" name="Straight Connector 80"/>
          <p:cNvCxnSpPr/>
          <p:nvPr/>
        </p:nvCxnSpPr>
        <p:spPr>
          <a:xfrm>
            <a:off x="1905000" y="2971800"/>
            <a:ext cx="31242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304800" y="152400"/>
            <a:ext cx="845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Pentagonal pyramid resting on HP with on of its edge perpendicular to VP</a:t>
            </a:r>
          </a:p>
          <a:p>
            <a:pPr marL="342900" indent="-342900">
              <a:buAutoNum type="arabicPeriod"/>
            </a:pPr>
            <a:r>
              <a:rPr lang="en-US" dirty="0" smtClean="0"/>
              <a:t>A vertical sectional place cuts the solid 20 mm away from the farthest corner of solid from XY reference line.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868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6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  <p:bldP spid="42" grpId="0" animBg="1"/>
      <p:bldP spid="88" grpId="0"/>
      <p:bldP spid="89" grpId="0"/>
      <p:bldP spid="90" grpId="0"/>
      <p:bldP spid="9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3476</TotalTime>
  <Words>1142</Words>
  <Application>Microsoft Office PowerPoint</Application>
  <PresentationFormat>On-screen Show (4:3)</PresentationFormat>
  <Paragraphs>261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Garamond</vt:lpstr>
      <vt:lpstr>Times</vt:lpstr>
      <vt:lpstr>Times New Roman</vt:lpstr>
      <vt:lpstr>Office Theme</vt:lpstr>
      <vt:lpstr>Sections of Solids</vt:lpstr>
      <vt:lpstr>Sectional Views</vt:lpstr>
      <vt:lpstr>Theory of Sectioning</vt:lpstr>
      <vt:lpstr>True Shape of Sections</vt:lpstr>
      <vt:lpstr>Types of Cutting Planes and Their Representation</vt:lpstr>
      <vt:lpstr>Hatching of the Sections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senthilvelan laptop</dc:creator>
  <cp:lastModifiedBy>IITG</cp:lastModifiedBy>
  <cp:revision>184</cp:revision>
  <dcterms:created xsi:type="dcterms:W3CDTF">2006-08-16T00:00:00Z</dcterms:created>
  <dcterms:modified xsi:type="dcterms:W3CDTF">2017-09-06T10:53:00Z</dcterms:modified>
</cp:coreProperties>
</file>

<file path=docProps/thumbnail.jpeg>
</file>